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25" r:id="rId1"/>
    <p:sldMasterId id="2147484641" r:id="rId2"/>
  </p:sldMasterIdLst>
  <p:notesMasterIdLst>
    <p:notesMasterId r:id="rId38"/>
  </p:notesMasterIdLst>
  <p:handoutMasterIdLst>
    <p:handoutMasterId r:id="rId39"/>
  </p:handoutMasterIdLst>
  <p:sldIdLst>
    <p:sldId id="390" r:id="rId3"/>
    <p:sldId id="387" r:id="rId4"/>
    <p:sldId id="388" r:id="rId5"/>
    <p:sldId id="258" r:id="rId6"/>
    <p:sldId id="368" r:id="rId7"/>
    <p:sldId id="391" r:id="rId8"/>
    <p:sldId id="392" r:id="rId9"/>
    <p:sldId id="393" r:id="rId10"/>
    <p:sldId id="394" r:id="rId11"/>
    <p:sldId id="395" r:id="rId12"/>
    <p:sldId id="396" r:id="rId13"/>
    <p:sldId id="397" r:id="rId14"/>
    <p:sldId id="399" r:id="rId15"/>
    <p:sldId id="400" r:id="rId16"/>
    <p:sldId id="401" r:id="rId17"/>
    <p:sldId id="402" r:id="rId18"/>
    <p:sldId id="430" r:id="rId19"/>
    <p:sldId id="403" r:id="rId20"/>
    <p:sldId id="437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431" r:id="rId32"/>
    <p:sldId id="365" r:id="rId33"/>
    <p:sldId id="438" r:id="rId34"/>
    <p:sldId id="443" r:id="rId35"/>
    <p:sldId id="439" r:id="rId36"/>
    <p:sldId id="440" r:id="rId37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乐" initials="李" lastIdx="2" clrIdx="0">
    <p:extLst>
      <p:ext uri="{19B8F6BF-5375-455C-9EA6-DF929625EA0E}">
        <p15:presenceInfo xmlns:p15="http://schemas.microsoft.com/office/powerpoint/2012/main" userId="27d7d8ceee3ad8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E2A"/>
    <a:srgbClr val="00B995"/>
    <a:srgbClr val="A20000"/>
    <a:srgbClr val="A40000"/>
    <a:srgbClr val="9E0000"/>
    <a:srgbClr val="C7450B"/>
    <a:srgbClr val="E24E0C"/>
    <a:srgbClr val="DC6140"/>
    <a:srgbClr val="E60000"/>
    <a:srgbClr val="C967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963321-308F-4507-B32F-C0363EF4A7A1}" v="134" dt="2021-12-09T07:35:16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6182" autoAdjust="0"/>
  </p:normalViewPr>
  <p:slideViewPr>
    <p:cSldViewPr snapToGrid="0">
      <p:cViewPr varScale="1">
        <p:scale>
          <a:sx n="58" d="100"/>
          <a:sy n="58" d="100"/>
        </p:scale>
        <p:origin x="20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" t="12232" r="27732" b="15357"/>
          <a:stretch/>
        </p:blipFill>
        <p:spPr>
          <a:xfrm>
            <a:off x="-676333" y="-10050"/>
            <a:ext cx="12194979" cy="6878099"/>
          </a:xfrm>
          <a:prstGeom prst="rect">
            <a:avLst/>
          </a:prstGeom>
        </p:spPr>
      </p:pic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492349" y="2584941"/>
            <a:ext cx="5147568" cy="550867"/>
          </a:xfrm>
          <a:noFill/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单击此处添加您的副标题</a:t>
            </a:r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492349" y="563522"/>
            <a:ext cx="5147568" cy="1898480"/>
          </a:xfrm>
        </p:spPr>
        <p:txBody>
          <a:bodyPr>
            <a:noAutofit/>
          </a:bodyPr>
          <a:lstStyle>
            <a:lvl1pPr algn="l">
              <a:defRPr sz="400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zh-CN" altLang="en-US" dirty="0"/>
              <a:t>单击此处</a:t>
            </a:r>
            <a:br>
              <a:rPr lang="en-US" altLang="zh-CN" dirty="0"/>
            </a:br>
            <a:r>
              <a:rPr lang="zh-CN" altLang="en-US" dirty="0"/>
              <a:t>添加您的标题文字</a:t>
            </a:r>
          </a:p>
        </p:txBody>
      </p:sp>
    </p:spTree>
    <p:extLst>
      <p:ext uri="{BB962C8B-B14F-4D97-AF65-F5344CB8AC3E}">
        <p14:creationId xmlns:p14="http://schemas.microsoft.com/office/powerpoint/2010/main" val="144183494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4967">
          <p15:clr>
            <a:srgbClr val="FBAE40"/>
          </p15:clr>
        </p15:guide>
        <p15:guide id="0" orient="horz" pos="2160">
          <p15:clr>
            <a:srgbClr val="FBAE40"/>
          </p15:clr>
        </p15:guide>
        <p15:guide id="3" pos="66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314A-A7F8-4EC0-9724-801FBBDD22C3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73608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5" r="41981"/>
          <a:stretch/>
        </p:blipFill>
        <p:spPr>
          <a:xfrm>
            <a:off x="6553200" y="0"/>
            <a:ext cx="5624945" cy="6856327"/>
          </a:xfrm>
          <a:prstGeom prst="rect">
            <a:avLst/>
          </a:prstGeom>
        </p:spPr>
      </p:pic>
      <p:sp>
        <p:nvSpPr>
          <p:cNvPr id="9" name="矩形 9"/>
          <p:cNvSpPr/>
          <p:nvPr/>
        </p:nvSpPr>
        <p:spPr>
          <a:xfrm>
            <a:off x="0" y="0"/>
            <a:ext cx="11049607" cy="6856327"/>
          </a:xfrm>
          <a:custGeom>
            <a:avLst/>
            <a:gdLst>
              <a:gd name="connsiteX0" fmla="*/ 0 w 9768114"/>
              <a:gd name="connsiteY0" fmla="*/ 0 h 6856327"/>
              <a:gd name="connsiteX1" fmla="*/ 9768114 w 9768114"/>
              <a:gd name="connsiteY1" fmla="*/ 0 h 6856327"/>
              <a:gd name="connsiteX2" fmla="*/ 9768114 w 9768114"/>
              <a:gd name="connsiteY2" fmla="*/ 6856327 h 6856327"/>
              <a:gd name="connsiteX3" fmla="*/ 0 w 9768114"/>
              <a:gd name="connsiteY3" fmla="*/ 6856327 h 6856327"/>
              <a:gd name="connsiteX4" fmla="*/ 0 w 9768114"/>
              <a:gd name="connsiteY4" fmla="*/ 0 h 6856327"/>
              <a:gd name="connsiteX0" fmla="*/ 0 w 10914743"/>
              <a:gd name="connsiteY0" fmla="*/ 0 h 6856327"/>
              <a:gd name="connsiteX1" fmla="*/ 9768114 w 10914743"/>
              <a:gd name="connsiteY1" fmla="*/ 0 h 6856327"/>
              <a:gd name="connsiteX2" fmla="*/ 10914743 w 10914743"/>
              <a:gd name="connsiteY2" fmla="*/ 6841813 h 6856327"/>
              <a:gd name="connsiteX3" fmla="*/ 0 w 10914743"/>
              <a:gd name="connsiteY3" fmla="*/ 6856327 h 6856327"/>
              <a:gd name="connsiteX4" fmla="*/ 0 w 10914743"/>
              <a:gd name="connsiteY4" fmla="*/ 0 h 6856327"/>
              <a:gd name="connsiteX0" fmla="*/ 0 w 11036127"/>
              <a:gd name="connsiteY0" fmla="*/ 0 h 6856327"/>
              <a:gd name="connsiteX1" fmla="*/ 9768114 w 11036127"/>
              <a:gd name="connsiteY1" fmla="*/ 0 h 6856327"/>
              <a:gd name="connsiteX2" fmla="*/ 10914743 w 11036127"/>
              <a:gd name="connsiteY2" fmla="*/ 6841813 h 6856327"/>
              <a:gd name="connsiteX3" fmla="*/ 0 w 11036127"/>
              <a:gd name="connsiteY3" fmla="*/ 6856327 h 6856327"/>
              <a:gd name="connsiteX4" fmla="*/ 0 w 11036127"/>
              <a:gd name="connsiteY4" fmla="*/ 0 h 6856327"/>
              <a:gd name="connsiteX0" fmla="*/ 0 w 11049607"/>
              <a:gd name="connsiteY0" fmla="*/ 0 h 6856327"/>
              <a:gd name="connsiteX1" fmla="*/ 9768114 w 11049607"/>
              <a:gd name="connsiteY1" fmla="*/ 0 h 6856327"/>
              <a:gd name="connsiteX2" fmla="*/ 10929257 w 11049607"/>
              <a:gd name="connsiteY2" fmla="*/ 6856327 h 6856327"/>
              <a:gd name="connsiteX3" fmla="*/ 0 w 11049607"/>
              <a:gd name="connsiteY3" fmla="*/ 6856327 h 6856327"/>
              <a:gd name="connsiteX4" fmla="*/ 0 w 11049607"/>
              <a:gd name="connsiteY4" fmla="*/ 0 h 685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9607" h="6856327">
                <a:moveTo>
                  <a:pt x="0" y="0"/>
                </a:moveTo>
                <a:lnTo>
                  <a:pt x="9768114" y="0"/>
                </a:lnTo>
                <a:cubicBezTo>
                  <a:pt x="10150324" y="2280604"/>
                  <a:pt x="11446933" y="4517666"/>
                  <a:pt x="10929257" y="6856327"/>
                </a:cubicBezTo>
                <a:lnTo>
                  <a:pt x="0" y="68563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8733369" y="544514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675921" y="544514"/>
            <a:ext cx="7933269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314A-A7F8-4EC0-9724-801FBBDD22C3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90306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0FE3-FFC5-468A-8B37-D07895A90C2A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2102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0FE3-FFC5-468A-8B37-D07895A90C2A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1872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1D8CECE-268E-4FEC-80E4-30933488CF6C}"/>
              </a:ext>
            </a:extLst>
          </p:cNvPr>
          <p:cNvSpPr/>
          <p:nvPr userDrawn="1"/>
        </p:nvSpPr>
        <p:spPr>
          <a:xfrm>
            <a:off x="-1116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75699" y="342900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76815" y="432435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864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7E8BB-2E2D-43B5-A6DD-77D6AB65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DA5A75-B61F-4FB4-A4AE-7E6DE4EF1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314A-A7F8-4EC0-9724-801FBBDD22C3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41F69E-0859-44C7-ABCA-9F82F8C27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41E5F8-B731-4104-AF1D-24B3D5D4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911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85EE-D85D-48A8-8A67-E95779019D01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9E9678-7F92-4B36-AD8C-62BA0D77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B664F6-E40E-412C-8289-EB53C37C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314A-A7F8-4EC0-9724-801FBBDD22C3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74CA08-549A-4EA2-93BD-BC06DCAC7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45CBB9-3519-41E9-9DB3-6A2CCE23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307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CF37E-BD27-4B2D-9876-40CC2F6FA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DEFC6D-AA76-41D2-A7AA-CAA785403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5B4EA4-BE9D-4961-A794-2D082A675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FCFFA-F5D7-428E-AB10-B022D1A99F5B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96FFC5-2800-41E2-A4E5-38D8D3959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6097C3-EF11-4423-B5A9-48C2CF3C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C24DD-7906-479B-AB91-D70B04B90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44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32E44-42E1-4462-9D29-0CD1D896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4EF298-A68E-4CCC-BBC8-D81CDE985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AA4D84-2A9F-4BF7-96D4-64F94FBF3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FCFFA-F5D7-428E-AB10-B022D1A99F5B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23E241-CD53-4B78-AD6C-AB1BF768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ACD30F-31BE-487E-A542-1EC8DE40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C24DD-7906-479B-AB91-D70B04B90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995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67891" indent="-267891">
              <a:buFont typeface="Wingdings" panose="05000000000000000000" pitchFamily="2" charset="2"/>
              <a:buChar char="u"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314A-A7F8-4EC0-9724-801FBBDD22C3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229557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EA00D-9CD2-45DD-8EC2-018D634D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51D6B9-289A-442B-A3A8-E19F69400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E2DE51-82D3-4A32-8B98-D133B0444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FCFFA-F5D7-428E-AB10-B022D1A99F5B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0FB4AC-CCA3-46F7-9D0D-DBFD90F4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E2F8C1-341D-4508-8403-9AFA219E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C24DD-7906-479B-AB91-D70B04B90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798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6C28A9-29D3-4EE3-8D94-95EEC8B0C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527540-9054-4E6E-8F6E-24A1749F06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6C6614-0506-4E19-ABF5-DA13255CF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FA7435-41E8-4096-9804-D1B358F40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FCFFA-F5D7-428E-AB10-B022D1A99F5B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C2FBF4-516E-4F2C-AD10-DBB3B07CC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B6594D-5D0A-43E7-8635-DEFCE2ED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C24DD-7906-479B-AB91-D70B04B90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223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875B9-B23D-44EB-91A6-94D944E95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C18658-7F74-4F10-BFA1-519C79785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2E6975-60AC-4D28-BF4C-DA8B9E399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56A75F-6306-48D7-884F-80A5C2696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4B2A64-4D78-433A-A843-09A090537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3E5CFD3-7434-4F3C-9691-545520DD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FCFFA-F5D7-428E-AB10-B022D1A99F5B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9E2035-C06B-47B8-B581-6DA965C6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AFFFB26-2984-44E6-A7E0-79EE62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C24DD-7906-479B-AB91-D70B04B90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8683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DE608-8F6D-4925-9B32-9EA635CD0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61F28D-7569-4216-9EC7-92A25DF2D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FCFFA-F5D7-428E-AB10-B022D1A99F5B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77AA39-DD6F-4C40-87FF-A0BDD1A04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15819A-2ADD-4585-9EE4-B7C42DA97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C24DD-7906-479B-AB91-D70B04B90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5162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C7DA676-44B2-44AB-A523-7412CC373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FCFFA-F5D7-428E-AB10-B022D1A99F5B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7C41F93-50C7-4FCB-8579-D5D59649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E5F8F4-E96B-4C09-8227-EBA5BB2EB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C24DD-7906-479B-AB91-D70B04B90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9548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5795B-67E3-4077-92A9-CC5BE6C90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100D60-CC8B-4B3F-A635-774899C94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3E4BB5-377E-4EA1-A704-D28091A3E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E396C0-47B8-4AA4-AF35-B7E36D1E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FCFFA-F5D7-428E-AB10-B022D1A99F5B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83E8C8-5E8E-4993-9672-872CE6B2B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8E61E3-F7B9-48D6-A316-EC3946E50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C24DD-7906-479B-AB91-D70B04B90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267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7D5FC-6ED9-42EA-B6CF-ED928F28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761B43-0A35-4E4E-A31A-5E8F92A25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5E9353-3333-4DB3-8062-04FA6B367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79B917-B9C1-428D-BBED-E8221B552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FCFFA-F5D7-428E-AB10-B022D1A99F5B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827EBD-3AEA-49E4-AFD0-5FF9BE0C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3B4FDC-5024-49D2-80A0-4FB57609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C24DD-7906-479B-AB91-D70B04B90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8909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BD45B-C07A-4E3D-AF18-9AA63C84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0C1178-D267-46B8-B2A3-501012F71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54C8F7-1588-424B-AEB6-AF7F0855F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FCFFA-F5D7-428E-AB10-B022D1A99F5B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B4CC2E-B7CC-42B3-AF1E-59AF3A5D2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C4C45-977D-4919-B583-EDA59866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C24DD-7906-479B-AB91-D70B04B90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8563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5859DB-1806-4140-A0F1-EAADD6AC4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C86B9A-D543-491D-913E-7B33C7564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52DF31-0320-49B9-9614-080117C45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FCFFA-F5D7-428E-AB10-B022D1A99F5B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92518C-A526-4A1F-B221-FD01E901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B611C0-FA4A-4FE9-B88A-A1BCE645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C24DD-7906-479B-AB91-D70B04B90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9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2098674" y="4571999"/>
            <a:ext cx="7994651" cy="641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2098674" y="5213599"/>
            <a:ext cx="7994649" cy="4773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314A-A7F8-4EC0-9724-801FBBDD22C3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97957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558801" y="1423990"/>
            <a:ext cx="4667885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5226686" y="1425580"/>
            <a:ext cx="4680856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314A-A7F8-4EC0-9724-801FBBDD22C3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79364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431778" y="423595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777" y="1399495"/>
            <a:ext cx="4401479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431777" y="2223407"/>
            <a:ext cx="4401479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20723" y="1399495"/>
            <a:ext cx="4423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5320723" y="2223407"/>
            <a:ext cx="442315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314A-A7F8-4EC0-9724-801FBBDD22C3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76793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63771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1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5" r="41981"/>
          <a:stretch/>
        </p:blipFill>
        <p:spPr>
          <a:xfrm>
            <a:off x="6553200" y="0"/>
            <a:ext cx="5624945" cy="685632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1049607" cy="6856327"/>
          </a:xfrm>
          <a:custGeom>
            <a:avLst/>
            <a:gdLst>
              <a:gd name="connsiteX0" fmla="*/ 0 w 9768114"/>
              <a:gd name="connsiteY0" fmla="*/ 0 h 6856327"/>
              <a:gd name="connsiteX1" fmla="*/ 9768114 w 9768114"/>
              <a:gd name="connsiteY1" fmla="*/ 0 h 6856327"/>
              <a:gd name="connsiteX2" fmla="*/ 9768114 w 9768114"/>
              <a:gd name="connsiteY2" fmla="*/ 6856327 h 6856327"/>
              <a:gd name="connsiteX3" fmla="*/ 0 w 9768114"/>
              <a:gd name="connsiteY3" fmla="*/ 6856327 h 6856327"/>
              <a:gd name="connsiteX4" fmla="*/ 0 w 9768114"/>
              <a:gd name="connsiteY4" fmla="*/ 0 h 6856327"/>
              <a:gd name="connsiteX0" fmla="*/ 0 w 10914743"/>
              <a:gd name="connsiteY0" fmla="*/ 0 h 6856327"/>
              <a:gd name="connsiteX1" fmla="*/ 9768114 w 10914743"/>
              <a:gd name="connsiteY1" fmla="*/ 0 h 6856327"/>
              <a:gd name="connsiteX2" fmla="*/ 10914743 w 10914743"/>
              <a:gd name="connsiteY2" fmla="*/ 6841813 h 6856327"/>
              <a:gd name="connsiteX3" fmla="*/ 0 w 10914743"/>
              <a:gd name="connsiteY3" fmla="*/ 6856327 h 6856327"/>
              <a:gd name="connsiteX4" fmla="*/ 0 w 10914743"/>
              <a:gd name="connsiteY4" fmla="*/ 0 h 6856327"/>
              <a:gd name="connsiteX0" fmla="*/ 0 w 11036127"/>
              <a:gd name="connsiteY0" fmla="*/ 0 h 6856327"/>
              <a:gd name="connsiteX1" fmla="*/ 9768114 w 11036127"/>
              <a:gd name="connsiteY1" fmla="*/ 0 h 6856327"/>
              <a:gd name="connsiteX2" fmla="*/ 10914743 w 11036127"/>
              <a:gd name="connsiteY2" fmla="*/ 6841813 h 6856327"/>
              <a:gd name="connsiteX3" fmla="*/ 0 w 11036127"/>
              <a:gd name="connsiteY3" fmla="*/ 6856327 h 6856327"/>
              <a:gd name="connsiteX4" fmla="*/ 0 w 11036127"/>
              <a:gd name="connsiteY4" fmla="*/ 0 h 6856327"/>
              <a:gd name="connsiteX0" fmla="*/ 0 w 11049607"/>
              <a:gd name="connsiteY0" fmla="*/ 0 h 6856327"/>
              <a:gd name="connsiteX1" fmla="*/ 9768114 w 11049607"/>
              <a:gd name="connsiteY1" fmla="*/ 0 h 6856327"/>
              <a:gd name="connsiteX2" fmla="*/ 10929257 w 11049607"/>
              <a:gd name="connsiteY2" fmla="*/ 6856327 h 6856327"/>
              <a:gd name="connsiteX3" fmla="*/ 0 w 11049607"/>
              <a:gd name="connsiteY3" fmla="*/ 6856327 h 6856327"/>
              <a:gd name="connsiteX4" fmla="*/ 0 w 11049607"/>
              <a:gd name="connsiteY4" fmla="*/ 0 h 685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9607" h="6856327">
                <a:moveTo>
                  <a:pt x="0" y="0"/>
                </a:moveTo>
                <a:lnTo>
                  <a:pt x="9768114" y="0"/>
                </a:lnTo>
                <a:cubicBezTo>
                  <a:pt x="10150324" y="2280604"/>
                  <a:pt x="11446933" y="4517666"/>
                  <a:pt x="10929257" y="6856327"/>
                </a:cubicBezTo>
                <a:lnTo>
                  <a:pt x="0" y="68563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20476" y="753295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4689704" y="1291458"/>
            <a:ext cx="5354182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520476" y="2353495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314A-A7F8-4EC0-9724-801FBBDD22C3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61100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5" r="41981"/>
          <a:stretch/>
        </p:blipFill>
        <p:spPr>
          <a:xfrm>
            <a:off x="6553200" y="0"/>
            <a:ext cx="5624945" cy="685632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1049607" cy="6856327"/>
          </a:xfrm>
          <a:custGeom>
            <a:avLst/>
            <a:gdLst>
              <a:gd name="connsiteX0" fmla="*/ 0 w 9768114"/>
              <a:gd name="connsiteY0" fmla="*/ 0 h 6856327"/>
              <a:gd name="connsiteX1" fmla="*/ 9768114 w 9768114"/>
              <a:gd name="connsiteY1" fmla="*/ 0 h 6856327"/>
              <a:gd name="connsiteX2" fmla="*/ 9768114 w 9768114"/>
              <a:gd name="connsiteY2" fmla="*/ 6856327 h 6856327"/>
              <a:gd name="connsiteX3" fmla="*/ 0 w 9768114"/>
              <a:gd name="connsiteY3" fmla="*/ 6856327 h 6856327"/>
              <a:gd name="connsiteX4" fmla="*/ 0 w 9768114"/>
              <a:gd name="connsiteY4" fmla="*/ 0 h 6856327"/>
              <a:gd name="connsiteX0" fmla="*/ 0 w 10914743"/>
              <a:gd name="connsiteY0" fmla="*/ 0 h 6856327"/>
              <a:gd name="connsiteX1" fmla="*/ 9768114 w 10914743"/>
              <a:gd name="connsiteY1" fmla="*/ 0 h 6856327"/>
              <a:gd name="connsiteX2" fmla="*/ 10914743 w 10914743"/>
              <a:gd name="connsiteY2" fmla="*/ 6841813 h 6856327"/>
              <a:gd name="connsiteX3" fmla="*/ 0 w 10914743"/>
              <a:gd name="connsiteY3" fmla="*/ 6856327 h 6856327"/>
              <a:gd name="connsiteX4" fmla="*/ 0 w 10914743"/>
              <a:gd name="connsiteY4" fmla="*/ 0 h 6856327"/>
              <a:gd name="connsiteX0" fmla="*/ 0 w 11036127"/>
              <a:gd name="connsiteY0" fmla="*/ 0 h 6856327"/>
              <a:gd name="connsiteX1" fmla="*/ 9768114 w 11036127"/>
              <a:gd name="connsiteY1" fmla="*/ 0 h 6856327"/>
              <a:gd name="connsiteX2" fmla="*/ 10914743 w 11036127"/>
              <a:gd name="connsiteY2" fmla="*/ 6841813 h 6856327"/>
              <a:gd name="connsiteX3" fmla="*/ 0 w 11036127"/>
              <a:gd name="connsiteY3" fmla="*/ 6856327 h 6856327"/>
              <a:gd name="connsiteX4" fmla="*/ 0 w 11036127"/>
              <a:gd name="connsiteY4" fmla="*/ 0 h 6856327"/>
              <a:gd name="connsiteX0" fmla="*/ 0 w 11049607"/>
              <a:gd name="connsiteY0" fmla="*/ 0 h 6856327"/>
              <a:gd name="connsiteX1" fmla="*/ 9768114 w 11049607"/>
              <a:gd name="connsiteY1" fmla="*/ 0 h 6856327"/>
              <a:gd name="connsiteX2" fmla="*/ 10929257 w 11049607"/>
              <a:gd name="connsiteY2" fmla="*/ 6856327 h 6856327"/>
              <a:gd name="connsiteX3" fmla="*/ 0 w 11049607"/>
              <a:gd name="connsiteY3" fmla="*/ 6856327 h 6856327"/>
              <a:gd name="connsiteX4" fmla="*/ 0 w 11049607"/>
              <a:gd name="connsiteY4" fmla="*/ 0 h 685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9607" h="6856327">
                <a:moveTo>
                  <a:pt x="0" y="0"/>
                </a:moveTo>
                <a:lnTo>
                  <a:pt x="9768114" y="0"/>
                </a:lnTo>
                <a:cubicBezTo>
                  <a:pt x="10150324" y="2280604"/>
                  <a:pt x="11446933" y="4517666"/>
                  <a:pt x="10929257" y="6856327"/>
                </a:cubicBezTo>
                <a:lnTo>
                  <a:pt x="0" y="68563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49507" y="449265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4702605" y="991349"/>
            <a:ext cx="5254195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549507" y="2049466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314A-A7F8-4EC0-9724-801FBBDD22C3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69681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5" r="41981"/>
          <a:stretch/>
        </p:blipFill>
        <p:spPr>
          <a:xfrm>
            <a:off x="6553200" y="0"/>
            <a:ext cx="5624945" cy="685632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1049607" cy="6856327"/>
          </a:xfrm>
          <a:custGeom>
            <a:avLst/>
            <a:gdLst>
              <a:gd name="connsiteX0" fmla="*/ 0 w 9768114"/>
              <a:gd name="connsiteY0" fmla="*/ 0 h 6856327"/>
              <a:gd name="connsiteX1" fmla="*/ 9768114 w 9768114"/>
              <a:gd name="connsiteY1" fmla="*/ 0 h 6856327"/>
              <a:gd name="connsiteX2" fmla="*/ 9768114 w 9768114"/>
              <a:gd name="connsiteY2" fmla="*/ 6856327 h 6856327"/>
              <a:gd name="connsiteX3" fmla="*/ 0 w 9768114"/>
              <a:gd name="connsiteY3" fmla="*/ 6856327 h 6856327"/>
              <a:gd name="connsiteX4" fmla="*/ 0 w 9768114"/>
              <a:gd name="connsiteY4" fmla="*/ 0 h 6856327"/>
              <a:gd name="connsiteX0" fmla="*/ 0 w 10914743"/>
              <a:gd name="connsiteY0" fmla="*/ 0 h 6856327"/>
              <a:gd name="connsiteX1" fmla="*/ 9768114 w 10914743"/>
              <a:gd name="connsiteY1" fmla="*/ 0 h 6856327"/>
              <a:gd name="connsiteX2" fmla="*/ 10914743 w 10914743"/>
              <a:gd name="connsiteY2" fmla="*/ 6841813 h 6856327"/>
              <a:gd name="connsiteX3" fmla="*/ 0 w 10914743"/>
              <a:gd name="connsiteY3" fmla="*/ 6856327 h 6856327"/>
              <a:gd name="connsiteX4" fmla="*/ 0 w 10914743"/>
              <a:gd name="connsiteY4" fmla="*/ 0 h 6856327"/>
              <a:gd name="connsiteX0" fmla="*/ 0 w 11036127"/>
              <a:gd name="connsiteY0" fmla="*/ 0 h 6856327"/>
              <a:gd name="connsiteX1" fmla="*/ 9768114 w 11036127"/>
              <a:gd name="connsiteY1" fmla="*/ 0 h 6856327"/>
              <a:gd name="connsiteX2" fmla="*/ 10914743 w 11036127"/>
              <a:gd name="connsiteY2" fmla="*/ 6841813 h 6856327"/>
              <a:gd name="connsiteX3" fmla="*/ 0 w 11036127"/>
              <a:gd name="connsiteY3" fmla="*/ 6856327 h 6856327"/>
              <a:gd name="connsiteX4" fmla="*/ 0 w 11036127"/>
              <a:gd name="connsiteY4" fmla="*/ 0 h 6856327"/>
              <a:gd name="connsiteX0" fmla="*/ 0 w 11049607"/>
              <a:gd name="connsiteY0" fmla="*/ 0 h 6856327"/>
              <a:gd name="connsiteX1" fmla="*/ 9768114 w 11049607"/>
              <a:gd name="connsiteY1" fmla="*/ 0 h 6856327"/>
              <a:gd name="connsiteX2" fmla="*/ 10929257 w 11049607"/>
              <a:gd name="connsiteY2" fmla="*/ 6856327 h 6856327"/>
              <a:gd name="connsiteX3" fmla="*/ 0 w 11049607"/>
              <a:gd name="connsiteY3" fmla="*/ 6856327 h 6856327"/>
              <a:gd name="connsiteX4" fmla="*/ 0 w 11049607"/>
              <a:gd name="connsiteY4" fmla="*/ 0 h 685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9607" h="6856327">
                <a:moveTo>
                  <a:pt x="0" y="0"/>
                </a:moveTo>
                <a:lnTo>
                  <a:pt x="9768114" y="0"/>
                </a:lnTo>
                <a:cubicBezTo>
                  <a:pt x="10150324" y="2280604"/>
                  <a:pt x="11446933" y="4517666"/>
                  <a:pt x="10929257" y="6856327"/>
                </a:cubicBezTo>
                <a:lnTo>
                  <a:pt x="0" y="68563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801" y="239415"/>
            <a:ext cx="8672285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6314A-A7F8-4EC0-9724-801FBBDD22C3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558799" y="1057885"/>
            <a:ext cx="9068281" cy="5222240"/>
          </a:xfrm>
          <a:custGeom>
            <a:avLst/>
            <a:gdLst>
              <a:gd name="connsiteX0" fmla="*/ 0 w 8663116"/>
              <a:gd name="connsiteY0" fmla="*/ 0 h 5193212"/>
              <a:gd name="connsiteX1" fmla="*/ 8663116 w 8663116"/>
              <a:gd name="connsiteY1" fmla="*/ 0 h 5193212"/>
              <a:gd name="connsiteX2" fmla="*/ 8663116 w 8663116"/>
              <a:gd name="connsiteY2" fmla="*/ 5193212 h 5193212"/>
              <a:gd name="connsiteX3" fmla="*/ 0 w 8663116"/>
              <a:gd name="connsiteY3" fmla="*/ 5193212 h 5193212"/>
              <a:gd name="connsiteX4" fmla="*/ 0 w 8663116"/>
              <a:gd name="connsiteY4" fmla="*/ 0 h 5193212"/>
              <a:gd name="connsiteX0" fmla="*/ 0 w 10303231"/>
              <a:gd name="connsiteY0" fmla="*/ 0 h 5207726"/>
              <a:gd name="connsiteX1" fmla="*/ 8663116 w 10303231"/>
              <a:gd name="connsiteY1" fmla="*/ 0 h 5207726"/>
              <a:gd name="connsiteX2" fmla="*/ 10303231 w 10303231"/>
              <a:gd name="connsiteY2" fmla="*/ 5207726 h 5207726"/>
              <a:gd name="connsiteX3" fmla="*/ 0 w 10303231"/>
              <a:gd name="connsiteY3" fmla="*/ 5193212 h 5207726"/>
              <a:gd name="connsiteX4" fmla="*/ 0 w 10303231"/>
              <a:gd name="connsiteY4" fmla="*/ 0 h 5207726"/>
              <a:gd name="connsiteX0" fmla="*/ 0 w 10320282"/>
              <a:gd name="connsiteY0" fmla="*/ 43543 h 5251269"/>
              <a:gd name="connsiteX1" fmla="*/ 10320282 w 10320282"/>
              <a:gd name="connsiteY1" fmla="*/ 0 h 5251269"/>
              <a:gd name="connsiteX2" fmla="*/ 10303231 w 10320282"/>
              <a:gd name="connsiteY2" fmla="*/ 5251269 h 5251269"/>
              <a:gd name="connsiteX3" fmla="*/ 0 w 10320282"/>
              <a:gd name="connsiteY3" fmla="*/ 5236755 h 5251269"/>
              <a:gd name="connsiteX4" fmla="*/ 0 w 10320282"/>
              <a:gd name="connsiteY4" fmla="*/ 43543 h 5251269"/>
              <a:gd name="connsiteX0" fmla="*/ 0 w 10303519"/>
              <a:gd name="connsiteY0" fmla="*/ 14514 h 5222240"/>
              <a:gd name="connsiteX1" fmla="*/ 10233972 w 10303519"/>
              <a:gd name="connsiteY1" fmla="*/ 0 h 5222240"/>
              <a:gd name="connsiteX2" fmla="*/ 10303231 w 10303519"/>
              <a:gd name="connsiteY2" fmla="*/ 5222240 h 5222240"/>
              <a:gd name="connsiteX3" fmla="*/ 0 w 10303519"/>
              <a:gd name="connsiteY3" fmla="*/ 5207726 h 5222240"/>
              <a:gd name="connsiteX4" fmla="*/ 0 w 10303519"/>
              <a:gd name="connsiteY4" fmla="*/ 14514 h 522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03519" h="5222240">
                <a:moveTo>
                  <a:pt x="0" y="14514"/>
                </a:moveTo>
                <a:lnTo>
                  <a:pt x="10233972" y="0"/>
                </a:lnTo>
                <a:cubicBezTo>
                  <a:pt x="10228288" y="1750423"/>
                  <a:pt x="10308915" y="3471817"/>
                  <a:pt x="10303231" y="5222240"/>
                </a:cubicBezTo>
                <a:lnTo>
                  <a:pt x="0" y="5207726"/>
                </a:lnTo>
                <a:lnTo>
                  <a:pt x="0" y="14514"/>
                </a:lnTo>
                <a:close/>
              </a:path>
            </a:pathLst>
          </a:cu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E558C7C-03B8-4EDA-9083-AF0AA98E304D}"/>
              </a:ext>
            </a:extLst>
          </p:cNvPr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725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6" r:id="rId1"/>
    <p:sldLayoutId id="2147484627" r:id="rId2"/>
    <p:sldLayoutId id="2147484628" r:id="rId3"/>
    <p:sldLayoutId id="2147484629" r:id="rId4"/>
    <p:sldLayoutId id="2147484630" r:id="rId5"/>
    <p:sldLayoutId id="2147484631" r:id="rId6"/>
    <p:sldLayoutId id="2147484632" r:id="rId7"/>
    <p:sldLayoutId id="2147484633" r:id="rId8"/>
    <p:sldLayoutId id="2147484634" r:id="rId9"/>
    <p:sldLayoutId id="2147484635" r:id="rId10"/>
    <p:sldLayoutId id="2147484636" r:id="rId11"/>
    <p:sldLayoutId id="2147484638" r:id="rId12"/>
    <p:sldLayoutId id="2147484639" r:id="rId13"/>
    <p:sldLayoutId id="2147483683" r:id="rId14"/>
    <p:sldLayoutId id="2147484653" r:id="rId15"/>
    <p:sldLayoutId id="2147483662" r:id="rId16"/>
    <p:sldLayoutId id="2147484640" r:id="rId1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effectLst/>
          <a:latin typeface="+mj-ea"/>
          <a:ea typeface="+mj-ea"/>
          <a:cs typeface="+mj-cs"/>
        </a:defRPr>
      </a:lvl1pPr>
    </p:titleStyle>
    <p:bodyStyle>
      <a:lvl1pPr marL="267891" indent="-267891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1"/>
        </a:buClr>
        <a:buSzPct val="70000"/>
        <a:buFont typeface="Wingdings 2" panose="05020102010507070707" pitchFamily="18" charset="2"/>
        <a:buChar char="f"/>
        <a:defRPr sz="2000" kern="1200" baseline="0">
          <a:solidFill>
            <a:schemeClr val="accent1"/>
          </a:solidFill>
          <a:latin typeface="+mj-ea"/>
          <a:ea typeface="+mj-ea"/>
          <a:cs typeface="+mn-cs"/>
        </a:defRPr>
      </a:lvl1pPr>
      <a:lvl2pPr marL="267891" indent="-267891" algn="just" defTabSz="685800" rtl="0" eaLnBrk="1" latinLnBrk="0" hangingPunct="1">
        <a:lnSpc>
          <a:spcPct val="15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2021A60-82EA-4D5F-BC8C-F73B4EDF4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3EAC12-CA28-4DD1-8DF1-72E42B414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1725E9-FA00-417F-ACC8-FC8DEF8C8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FCFFA-F5D7-428E-AB10-B022D1A99F5B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0ECFDE-5DD8-485F-81E1-692005F83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F080F1-936A-43E5-82D2-CF49E2F85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C24DD-7906-479B-AB91-D70B04B90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07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2" r:id="rId1"/>
    <p:sldLayoutId id="2147484643" r:id="rId2"/>
    <p:sldLayoutId id="2147484644" r:id="rId3"/>
    <p:sldLayoutId id="2147484645" r:id="rId4"/>
    <p:sldLayoutId id="2147484646" r:id="rId5"/>
    <p:sldLayoutId id="2147484647" r:id="rId6"/>
    <p:sldLayoutId id="2147484648" r:id="rId7"/>
    <p:sldLayoutId id="2147484649" r:id="rId8"/>
    <p:sldLayoutId id="2147484650" r:id="rId9"/>
    <p:sldLayoutId id="2147484651" r:id="rId10"/>
    <p:sldLayoutId id="21474846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CA36D3-050D-455C-9E6F-BCEE4BB3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</a:t>
            </a:fld>
            <a:endParaRPr lang="zh-CN" altLang="en-US"/>
          </a:p>
        </p:txBody>
      </p:sp>
      <p:sp>
        <p:nvSpPr>
          <p:cNvPr id="3" name="标题 3">
            <a:extLst>
              <a:ext uri="{FF2B5EF4-FFF2-40B4-BE49-F238E27FC236}">
                <a16:creationId xmlns:a16="http://schemas.microsoft.com/office/drawing/2014/main" id="{82E1AB23-97B1-40A9-9DCD-9BF98A8F5E33}"/>
              </a:ext>
            </a:extLst>
          </p:cNvPr>
          <p:cNvSpPr txBox="1">
            <a:spLocks/>
          </p:cNvSpPr>
          <p:nvPr/>
        </p:nvSpPr>
        <p:spPr>
          <a:xfrm>
            <a:off x="6325921" y="-36619"/>
            <a:ext cx="5866079" cy="20939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7200" dirty="0">
                <a:latin typeface="Arial" panose="020B0604020202020204" pitchFamily="34" charset="0"/>
                <a:ea typeface="微软雅黑" panose="020B0503020204020204" pitchFamily="34" charset="-122"/>
              </a:rPr>
              <a:t>   </a:t>
            </a:r>
            <a:r>
              <a:rPr lang="zh-CN" altLang="en-US" sz="55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原石智能实验室</a:t>
            </a:r>
            <a:endParaRPr lang="en-US" altLang="zh-CN" sz="55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55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资源管理系统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9F140A-5517-4D02-8CA3-06D845004AD6}"/>
              </a:ext>
            </a:extLst>
          </p:cNvPr>
          <p:cNvSpPr txBox="1"/>
          <p:nvPr/>
        </p:nvSpPr>
        <p:spPr>
          <a:xfrm>
            <a:off x="9273856" y="6376768"/>
            <a:ext cx="3002911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南京原石智能科技有限公司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1978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45A463F0-F870-446D-8F67-160DAB8F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试剂仓库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4FA59A-1F2B-4107-85E4-CE93183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843C68-6084-4419-9CB0-9A1D5E372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EE7BDC-D7F3-4FCB-8C32-34F8B48334FE}"/>
              </a:ext>
            </a:extLst>
          </p:cNvPr>
          <p:cNvSpPr txBox="1"/>
          <p:nvPr/>
        </p:nvSpPr>
        <p:spPr>
          <a:xfrm>
            <a:off x="626534" y="1062723"/>
            <a:ext cx="3107266" cy="53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普通试剂入库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D4443A-1390-4046-892D-2454DC2ABD97}"/>
              </a:ext>
            </a:extLst>
          </p:cNvPr>
          <p:cNvSpPr txBox="1"/>
          <p:nvPr/>
        </p:nvSpPr>
        <p:spPr>
          <a:xfrm>
            <a:off x="558801" y="1596395"/>
            <a:ext cx="9791699" cy="28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入库时可输入试剂编号，</a:t>
            </a:r>
            <a:r>
              <a:rPr lang="en-US" altLang="zh-CN" sz="1400" dirty="0" err="1">
                <a:latin typeface="+mn-ea"/>
              </a:rPr>
              <a:t>cas</a:t>
            </a:r>
            <a:r>
              <a:rPr lang="zh-CN" altLang="en-US" sz="1400" dirty="0">
                <a:latin typeface="+mn-ea"/>
              </a:rPr>
              <a:t>号，试剂名称，批次号，供应商，存放仓库（仓库为库位管理中已有仓库）中的一个或者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多个进行检索。选择信息对应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的</a:t>
            </a:r>
            <a:r>
              <a:rPr lang="en-US" altLang="zh-CN" sz="1400" dirty="0">
                <a:latin typeface="+mn-ea"/>
              </a:rPr>
              <a:t>ID</a:t>
            </a:r>
            <a:r>
              <a:rPr lang="zh-CN" altLang="en-US" sz="1400" dirty="0">
                <a:latin typeface="+mn-ea"/>
              </a:rPr>
              <a:t>进行绑定。若是从未录入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信息的新试剂需先进行试剂信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息完善。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可编辑选择项：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存放仓库</a:t>
            </a:r>
            <a:r>
              <a:rPr lang="en-US" altLang="zh-CN" sz="1400" dirty="0">
                <a:latin typeface="+mn-ea"/>
              </a:rPr>
              <a:t>:</a:t>
            </a:r>
            <a:r>
              <a:rPr lang="zh-CN" altLang="en-US" sz="1400" dirty="0">
                <a:latin typeface="+mn-ea"/>
              </a:rPr>
              <a:t>在仓库管理中编辑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+mn-ea"/>
            </a:endParaRPr>
          </a:p>
        </p:txBody>
      </p:sp>
      <p:pic>
        <p:nvPicPr>
          <p:cNvPr id="7" name="图片 6" descr="电脑屏幕的照片&#10;&#10;描述已自动生成">
            <a:extLst>
              <a:ext uri="{FF2B5EF4-FFF2-40B4-BE49-F238E27FC236}">
                <a16:creationId xmlns:a16="http://schemas.microsoft.com/office/drawing/2014/main" id="{5E3AD1C8-2EB3-43AA-9926-03B66D7DF1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r="10969" b="4874"/>
          <a:stretch/>
        </p:blipFill>
        <p:spPr>
          <a:xfrm>
            <a:off x="3047144" y="1939786"/>
            <a:ext cx="8306656" cy="461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74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F2AADF36-8201-40FE-8D1E-3E9F5DE4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试剂仓库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34B52F-763F-462C-A3F8-22F88779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DFF38C-6289-445E-BAE3-9BC94B3A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35FF8B-A1A2-458C-8B5D-72D65B15832B}"/>
              </a:ext>
            </a:extLst>
          </p:cNvPr>
          <p:cNvSpPr txBox="1"/>
          <p:nvPr/>
        </p:nvSpPr>
        <p:spPr>
          <a:xfrm>
            <a:off x="558801" y="1066801"/>
            <a:ext cx="3107266" cy="53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5.</a:t>
            </a:r>
            <a:r>
              <a:rPr lang="zh-CN" altLang="en-US" dirty="0"/>
              <a:t>专管试剂操作记录</a:t>
            </a:r>
            <a:endParaRPr lang="en-US" altLang="zh-CN" dirty="0"/>
          </a:p>
        </p:txBody>
      </p:sp>
      <p:pic>
        <p:nvPicPr>
          <p:cNvPr id="7" name="图片 6" descr="电脑屏幕的照片&#10;&#10;描述已自动生成">
            <a:extLst>
              <a:ext uri="{FF2B5EF4-FFF2-40B4-BE49-F238E27FC236}">
                <a16:creationId xmlns:a16="http://schemas.microsoft.com/office/drawing/2014/main" id="{10EBDA05-8F1D-4502-ABA9-8E19180B79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" r="11053" b="4621"/>
          <a:stretch/>
        </p:blipFill>
        <p:spPr>
          <a:xfrm>
            <a:off x="4005836" y="2230347"/>
            <a:ext cx="8451208" cy="462765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1CB0AF4-6345-4F84-BD0F-789AECEE11EF}"/>
              </a:ext>
            </a:extLst>
          </p:cNvPr>
          <p:cNvSpPr txBox="1"/>
          <p:nvPr/>
        </p:nvSpPr>
        <p:spPr>
          <a:xfrm>
            <a:off x="558801" y="1596395"/>
            <a:ext cx="9735417" cy="20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用户登录之后可以输入试剂编号，试剂名称，条形码，操作人，操作时间，操作类型，存放仓库中的一个或者多个进行检索，并可以将检索的结果导出到</a:t>
            </a:r>
            <a:r>
              <a:rPr lang="en-US" altLang="zh-CN" sz="1400" dirty="0">
                <a:latin typeface="+mn-ea"/>
              </a:rPr>
              <a:t>excel</a:t>
            </a:r>
            <a:r>
              <a:rPr lang="zh-CN" altLang="en-US" sz="1400" dirty="0">
                <a:latin typeface="+mn-ea"/>
              </a:rPr>
              <a:t>文件中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固定选择项：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操作类型：领用，归还，入库，回收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可编辑选择项：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存放仓库</a:t>
            </a:r>
            <a:r>
              <a:rPr lang="en-US" altLang="zh-CN" sz="1400" dirty="0">
                <a:latin typeface="+mn-ea"/>
              </a:rPr>
              <a:t>:</a:t>
            </a:r>
            <a:r>
              <a:rPr lang="zh-CN" altLang="en-US" sz="1400" dirty="0">
                <a:latin typeface="+mn-ea"/>
              </a:rPr>
              <a:t>在仓库管理中编辑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4307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824A297-704D-4F3E-8D6F-EA9D313E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试剂仓库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153F8F-0B9B-462B-B7BF-D4A45958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557051-60C8-46A7-9F04-3607A03DB6F1}"/>
              </a:ext>
            </a:extLst>
          </p:cNvPr>
          <p:cNvSpPr txBox="1"/>
          <p:nvPr/>
        </p:nvSpPr>
        <p:spPr>
          <a:xfrm>
            <a:off x="558801" y="1066801"/>
            <a:ext cx="3107266" cy="527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6.</a:t>
            </a:r>
            <a:r>
              <a:rPr lang="zh-CN" altLang="en-US" dirty="0"/>
              <a:t>普通试剂操作记录</a:t>
            </a:r>
            <a:endParaRPr lang="en-US" altLang="zh-CN" dirty="0"/>
          </a:p>
        </p:txBody>
      </p:sp>
      <p:pic>
        <p:nvPicPr>
          <p:cNvPr id="9" name="图片 8" descr="电脑屏幕的照片&#10;&#10;描述已自动生成">
            <a:extLst>
              <a:ext uri="{FF2B5EF4-FFF2-40B4-BE49-F238E27FC236}">
                <a16:creationId xmlns:a16="http://schemas.microsoft.com/office/drawing/2014/main" id="{D59A764E-8AF1-4FBF-AEF5-2693B42721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" r="9608" b="10230"/>
          <a:stretch/>
        </p:blipFill>
        <p:spPr>
          <a:xfrm>
            <a:off x="3919331" y="2016781"/>
            <a:ext cx="7916984" cy="40998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2D55811-E3CB-4D35-897C-CA6BF6F27EFE}"/>
              </a:ext>
            </a:extLst>
          </p:cNvPr>
          <p:cNvSpPr txBox="1"/>
          <p:nvPr/>
        </p:nvSpPr>
        <p:spPr>
          <a:xfrm>
            <a:off x="558801" y="1596395"/>
            <a:ext cx="9504412" cy="20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用户登录之后可以输入试剂编号，试剂名称，操作人，操作时间，操作类型，存放仓库中的一个或者多个进行检索，并可以将检索的结果导出到</a:t>
            </a:r>
            <a:r>
              <a:rPr lang="en-US" altLang="zh-CN" sz="1400" dirty="0">
                <a:latin typeface="+mn-ea"/>
              </a:rPr>
              <a:t>excel</a:t>
            </a:r>
            <a:r>
              <a:rPr lang="zh-CN" altLang="en-US" sz="1400" dirty="0">
                <a:latin typeface="+mn-ea"/>
              </a:rPr>
              <a:t>文件中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固定选择项：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操作类型：领用，归还，入库，回收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可编辑选择项：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存放仓库</a:t>
            </a:r>
            <a:r>
              <a:rPr lang="en-US" altLang="zh-CN" sz="1400" dirty="0">
                <a:latin typeface="+mn-ea"/>
              </a:rPr>
              <a:t>:</a:t>
            </a:r>
            <a:r>
              <a:rPr lang="zh-CN" altLang="en-US" sz="1400" dirty="0">
                <a:latin typeface="+mn-ea"/>
              </a:rPr>
              <a:t>在仓库管理中编辑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7585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824A297-704D-4F3E-8D6F-EA9D313E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试剂仓库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153F8F-0B9B-462B-B7BF-D4A45958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F26768-99F4-4732-9755-BC9EF702AD8D}"/>
              </a:ext>
            </a:extLst>
          </p:cNvPr>
          <p:cNvSpPr txBox="1"/>
          <p:nvPr/>
        </p:nvSpPr>
        <p:spPr>
          <a:xfrm>
            <a:off x="558801" y="1066801"/>
            <a:ext cx="3107266" cy="527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7.</a:t>
            </a:r>
            <a:r>
              <a:rPr lang="zh-CN" altLang="en-US" dirty="0"/>
              <a:t>专管试剂库存查询</a:t>
            </a:r>
            <a:endParaRPr lang="en-US" altLang="zh-CN" dirty="0"/>
          </a:p>
        </p:txBody>
      </p:sp>
      <p:pic>
        <p:nvPicPr>
          <p:cNvPr id="3" name="图片 2" descr="电脑屏幕的照片&#10;&#10;描述已自动生成">
            <a:extLst>
              <a:ext uri="{FF2B5EF4-FFF2-40B4-BE49-F238E27FC236}">
                <a16:creationId xmlns:a16="http://schemas.microsoft.com/office/drawing/2014/main" id="{6A7F6A9B-1027-45D3-87CB-282BAF6116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9" r="13249" b="10195"/>
          <a:stretch/>
        </p:blipFill>
        <p:spPr>
          <a:xfrm>
            <a:off x="3880684" y="1858664"/>
            <a:ext cx="7868653" cy="46802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DD07D6A-8B50-4DFF-A89A-867B10457DAF}"/>
              </a:ext>
            </a:extLst>
          </p:cNvPr>
          <p:cNvSpPr txBox="1"/>
          <p:nvPr/>
        </p:nvSpPr>
        <p:spPr>
          <a:xfrm>
            <a:off x="558801" y="1594510"/>
            <a:ext cx="9542913" cy="341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输入试剂编号，</a:t>
            </a:r>
            <a:r>
              <a:rPr lang="en-US" altLang="zh-CN" sz="1400" dirty="0" err="1">
                <a:latin typeface="+mn-ea"/>
              </a:rPr>
              <a:t>cas</a:t>
            </a:r>
            <a:r>
              <a:rPr lang="zh-CN" altLang="en-US" sz="1400" dirty="0">
                <a:latin typeface="+mn-ea"/>
              </a:rPr>
              <a:t>号，试剂名称，纯度，储存条件，存放仓库，库存状况中的一个或者多个进行检索，并可以将检索的结果导出到</a:t>
            </a:r>
            <a:r>
              <a:rPr lang="en-US" altLang="zh-CN" sz="1400" dirty="0">
                <a:latin typeface="+mn-ea"/>
              </a:rPr>
              <a:t>excel</a:t>
            </a:r>
            <a:r>
              <a:rPr lang="zh-CN" altLang="en-US" sz="1400" dirty="0">
                <a:latin typeface="+mn-ea"/>
              </a:rPr>
              <a:t>文件中。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固定选择项：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库存状况：濒临过期，已过期，库存紧张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可编辑选择项：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纯度：在字典表管理中编辑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储存条件：在字典表管理中编辑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存放仓库：在仓库管理中编辑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存放仓库</a:t>
            </a:r>
            <a:r>
              <a:rPr lang="en-US" altLang="zh-CN" sz="1400" dirty="0">
                <a:latin typeface="+mn-ea"/>
              </a:rPr>
              <a:t>:</a:t>
            </a:r>
            <a:r>
              <a:rPr lang="zh-CN" altLang="en-US" sz="1400" dirty="0">
                <a:latin typeface="+mn-ea"/>
              </a:rPr>
              <a:t>在仓库管理中编辑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8968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824A297-704D-4F3E-8D6F-EA9D313E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试剂仓库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153F8F-0B9B-462B-B7BF-D4A45958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EBB0DF-E36E-418B-A9E8-4C238D169D4F}"/>
              </a:ext>
            </a:extLst>
          </p:cNvPr>
          <p:cNvSpPr txBox="1"/>
          <p:nvPr/>
        </p:nvSpPr>
        <p:spPr>
          <a:xfrm>
            <a:off x="558801" y="1066801"/>
            <a:ext cx="3107266" cy="527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8.</a:t>
            </a:r>
            <a:r>
              <a:rPr lang="zh-CN" altLang="en-US" dirty="0"/>
              <a:t>普通试剂库存查询</a:t>
            </a:r>
            <a:endParaRPr lang="en-US" altLang="zh-CN" dirty="0"/>
          </a:p>
        </p:txBody>
      </p:sp>
      <p:pic>
        <p:nvPicPr>
          <p:cNvPr id="3" name="图片 2" descr="电脑屏幕的照片&#10;&#10;描述已自动生成">
            <a:extLst>
              <a:ext uri="{FF2B5EF4-FFF2-40B4-BE49-F238E27FC236}">
                <a16:creationId xmlns:a16="http://schemas.microsoft.com/office/drawing/2014/main" id="{FE4C81C2-CBC1-4B2A-83C8-7162C8DA56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t="3934" r="9170"/>
          <a:stretch/>
        </p:blipFill>
        <p:spPr>
          <a:xfrm>
            <a:off x="4164529" y="2182870"/>
            <a:ext cx="8027471" cy="44159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4981D6F-1049-456D-A1DF-EDA7166502A2}"/>
              </a:ext>
            </a:extLst>
          </p:cNvPr>
          <p:cNvSpPr txBox="1"/>
          <p:nvPr/>
        </p:nvSpPr>
        <p:spPr>
          <a:xfrm>
            <a:off x="558801" y="1596395"/>
            <a:ext cx="9581414" cy="313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输入试剂编号，</a:t>
            </a:r>
            <a:r>
              <a:rPr lang="en-US" altLang="zh-CN" sz="1400" dirty="0" err="1">
                <a:latin typeface="+mn-ea"/>
              </a:rPr>
              <a:t>cas</a:t>
            </a:r>
            <a:r>
              <a:rPr lang="zh-CN" altLang="en-US" sz="1400" dirty="0">
                <a:latin typeface="+mn-ea"/>
              </a:rPr>
              <a:t>号，试剂名称，纯度，储存条件，存放仓库，库存状况中的一个或者多个进行检索，并可以将检索的结果导出到</a:t>
            </a:r>
            <a:r>
              <a:rPr lang="en-US" altLang="zh-CN" sz="1400" dirty="0">
                <a:latin typeface="+mn-ea"/>
              </a:rPr>
              <a:t>excel</a:t>
            </a:r>
            <a:r>
              <a:rPr lang="zh-CN" altLang="en-US" sz="1400" dirty="0">
                <a:latin typeface="+mn-ea"/>
              </a:rPr>
              <a:t>文件中。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固定选择项：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库存状况：濒临过期，已过期，库存紧张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可编辑选择项：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纯度：在字典表管理中编辑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储存条件：在字典表管理中编辑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存放仓库：在仓库管理中编辑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978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824A297-704D-4F3E-8D6F-EA9D313E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试剂仓库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153F8F-0B9B-462B-B7BF-D4A45958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A9BA78-5F50-4E5F-9D16-6315C5AAD9BF}"/>
              </a:ext>
            </a:extLst>
          </p:cNvPr>
          <p:cNvSpPr txBox="1"/>
          <p:nvPr/>
        </p:nvSpPr>
        <p:spPr>
          <a:xfrm>
            <a:off x="558801" y="1066801"/>
            <a:ext cx="3107266" cy="53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9.</a:t>
            </a:r>
            <a:r>
              <a:rPr lang="zh-CN" altLang="en-US" dirty="0"/>
              <a:t>视频监控</a:t>
            </a:r>
            <a:endParaRPr lang="en-US" altLang="zh-CN" dirty="0"/>
          </a:p>
        </p:txBody>
      </p:sp>
      <p:pic>
        <p:nvPicPr>
          <p:cNvPr id="3" name="图片 2" descr="电脑屏幕的照片&#10;&#10;描述已自动生成">
            <a:extLst>
              <a:ext uri="{FF2B5EF4-FFF2-40B4-BE49-F238E27FC236}">
                <a16:creationId xmlns:a16="http://schemas.microsoft.com/office/drawing/2014/main" id="{AB434043-E2A6-4E1A-B843-38DB3729C3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" r="11539" b="7815"/>
          <a:stretch/>
        </p:blipFill>
        <p:spPr>
          <a:xfrm>
            <a:off x="3052955" y="1979192"/>
            <a:ext cx="8300845" cy="45334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5150A97-C13E-4C1F-9475-857D652F2C52}"/>
              </a:ext>
            </a:extLst>
          </p:cNvPr>
          <p:cNvSpPr txBox="1"/>
          <p:nvPr/>
        </p:nvSpPr>
        <p:spPr>
          <a:xfrm>
            <a:off x="558801" y="1596395"/>
            <a:ext cx="9605477" cy="20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可以根据时间，用户名，所属仓库中的一个或多个条件进行视频检索，也可不输入任何条件，视频按照时间倒叙排列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可编辑选择项：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用户姓名：在用户管理中编辑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所属仓库：在仓库管理中编辑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1448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824A297-704D-4F3E-8D6F-EA9D313E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试剂仓库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153F8F-0B9B-462B-B7BF-D4A45958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132716-E127-4E25-92C8-E6691FD3F973}"/>
              </a:ext>
            </a:extLst>
          </p:cNvPr>
          <p:cNvSpPr txBox="1"/>
          <p:nvPr/>
        </p:nvSpPr>
        <p:spPr>
          <a:xfrm>
            <a:off x="558801" y="1066801"/>
            <a:ext cx="3107266" cy="53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10.</a:t>
            </a:r>
            <a:r>
              <a:rPr lang="zh-CN" altLang="en-US" dirty="0"/>
              <a:t>温湿度监控</a:t>
            </a:r>
            <a:endParaRPr lang="en-US" altLang="zh-CN" dirty="0"/>
          </a:p>
        </p:txBody>
      </p:sp>
      <p:pic>
        <p:nvPicPr>
          <p:cNvPr id="3" name="图片 2" descr="图形用户界面&#10;&#10;描述已自动生成">
            <a:extLst>
              <a:ext uri="{FF2B5EF4-FFF2-40B4-BE49-F238E27FC236}">
                <a16:creationId xmlns:a16="http://schemas.microsoft.com/office/drawing/2014/main" id="{DA09A2B1-CC13-42AA-81A1-AF3F98C564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50"/>
          <a:stretch/>
        </p:blipFill>
        <p:spPr>
          <a:xfrm>
            <a:off x="3025575" y="2261936"/>
            <a:ext cx="6879034" cy="38930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D7A94D5-2B7E-4400-9768-4120B70BBF01}"/>
              </a:ext>
            </a:extLst>
          </p:cNvPr>
          <p:cNvSpPr txBox="1"/>
          <p:nvPr/>
        </p:nvSpPr>
        <p:spPr>
          <a:xfrm>
            <a:off x="558801" y="1600473"/>
            <a:ext cx="10312934" cy="173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选择仓库仓库，监控时间进行温湿度检索，也可以将检索结果导出到</a:t>
            </a:r>
            <a:r>
              <a:rPr lang="en-US" altLang="zh-CN" sz="1400" dirty="0">
                <a:latin typeface="+mn-ea"/>
              </a:rPr>
              <a:t>excel</a:t>
            </a:r>
            <a:r>
              <a:rPr lang="zh-CN" altLang="en-US" sz="1400" dirty="0">
                <a:latin typeface="+mn-ea"/>
              </a:rPr>
              <a:t>中，并可以进行图图表统计。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可编辑选择项：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仓库位置：在仓库管理中编辑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9811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824A297-704D-4F3E-8D6F-EA9D313E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试剂仓库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153F8F-0B9B-462B-B7BF-D4A45958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132716-E127-4E25-92C8-E6691FD3F973}"/>
              </a:ext>
            </a:extLst>
          </p:cNvPr>
          <p:cNvSpPr txBox="1"/>
          <p:nvPr/>
        </p:nvSpPr>
        <p:spPr>
          <a:xfrm>
            <a:off x="558801" y="1066801"/>
            <a:ext cx="5485864" cy="527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10.</a:t>
            </a:r>
            <a:r>
              <a:rPr lang="zh-CN" altLang="en-US" dirty="0"/>
              <a:t>温湿度监控</a:t>
            </a:r>
            <a:r>
              <a:rPr lang="en-US" altLang="zh-CN" dirty="0"/>
              <a:t>---</a:t>
            </a:r>
            <a:r>
              <a:rPr lang="zh-CN" altLang="en-US" dirty="0"/>
              <a:t>统计图表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7A94D5-2B7E-4400-9768-4120B70BBF01}"/>
              </a:ext>
            </a:extLst>
          </p:cNvPr>
          <p:cNvSpPr txBox="1"/>
          <p:nvPr/>
        </p:nvSpPr>
        <p:spPr>
          <a:xfrm>
            <a:off x="450589" y="1668558"/>
            <a:ext cx="10312934" cy="11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时间为</a:t>
            </a:r>
            <a:r>
              <a:rPr lang="en-US" altLang="zh-CN" sz="1400" dirty="0">
                <a:latin typeface="+mn-ea"/>
              </a:rPr>
              <a:t>x</a:t>
            </a:r>
            <a:r>
              <a:rPr lang="zh-CN" altLang="en-US" sz="1400" dirty="0">
                <a:latin typeface="+mn-ea"/>
              </a:rPr>
              <a:t>轴，温湿度为双</a:t>
            </a:r>
            <a:r>
              <a:rPr lang="en-US" altLang="zh-CN" sz="1400" dirty="0">
                <a:latin typeface="+mn-ea"/>
              </a:rPr>
              <a:t>y</a:t>
            </a:r>
            <a:r>
              <a:rPr lang="zh-CN" altLang="en-US" sz="1400" dirty="0">
                <a:latin typeface="+mn-ea"/>
              </a:rPr>
              <a:t>轴进行数据统计。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可编辑选择项：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仓库位置：在仓库管理中编辑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+mn-ea"/>
            </a:endParaRPr>
          </a:p>
        </p:txBody>
      </p:sp>
      <p:pic>
        <p:nvPicPr>
          <p:cNvPr id="8" name="图片 7" descr="电脑屏幕的照片&#10;&#10;描述已自动生成">
            <a:extLst>
              <a:ext uri="{FF2B5EF4-FFF2-40B4-BE49-F238E27FC236}">
                <a16:creationId xmlns:a16="http://schemas.microsoft.com/office/drawing/2014/main" id="{3E451939-025A-46FE-BAFD-2D524ECAA8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" r="11667" b="9825"/>
          <a:stretch/>
        </p:blipFill>
        <p:spPr>
          <a:xfrm>
            <a:off x="2980669" y="1983345"/>
            <a:ext cx="7950469" cy="428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76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824A297-704D-4F3E-8D6F-EA9D313E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试剂仓库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1FF033-7E5D-47FD-8300-43852EAF9480}"/>
              </a:ext>
            </a:extLst>
          </p:cNvPr>
          <p:cNvSpPr txBox="1"/>
          <p:nvPr/>
        </p:nvSpPr>
        <p:spPr>
          <a:xfrm>
            <a:off x="558801" y="1066801"/>
            <a:ext cx="3107266" cy="53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11.</a:t>
            </a:r>
            <a:r>
              <a:rPr lang="zh-CN" altLang="en-US" dirty="0"/>
              <a:t>试剂信息</a:t>
            </a:r>
            <a:endParaRPr lang="en-US" altLang="zh-CN" dirty="0"/>
          </a:p>
        </p:txBody>
      </p:sp>
      <p:pic>
        <p:nvPicPr>
          <p:cNvPr id="3" name="图片 2" descr="电脑屏幕的照片&#10;&#10;描述已自动生成">
            <a:extLst>
              <a:ext uri="{FF2B5EF4-FFF2-40B4-BE49-F238E27FC236}">
                <a16:creationId xmlns:a16="http://schemas.microsoft.com/office/drawing/2014/main" id="{5064843C-9891-4D60-9081-1586C15CE4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7" t="2580" r="14934" b="6471"/>
          <a:stretch/>
        </p:blipFill>
        <p:spPr>
          <a:xfrm>
            <a:off x="628014" y="2530186"/>
            <a:ext cx="6076105" cy="34396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C6B93D-31D8-4BA6-9ABB-930341F83F8F}"/>
              </a:ext>
            </a:extLst>
          </p:cNvPr>
          <p:cNvSpPr txBox="1"/>
          <p:nvPr/>
        </p:nvSpPr>
        <p:spPr>
          <a:xfrm>
            <a:off x="558801" y="1596395"/>
            <a:ext cx="9581414" cy="173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输入试剂编号，</a:t>
            </a:r>
            <a:r>
              <a:rPr lang="en-US" altLang="zh-CN" sz="1400" dirty="0" err="1">
                <a:latin typeface="+mn-ea"/>
              </a:rPr>
              <a:t>cas</a:t>
            </a:r>
            <a:r>
              <a:rPr lang="zh-CN" altLang="en-US" sz="1400" dirty="0">
                <a:latin typeface="+mn-ea"/>
              </a:rPr>
              <a:t>号，试剂名称，生产商，供应商，试剂类型，试剂状态中的一个或者多个进行试剂信息检索，并可以导出</a:t>
            </a:r>
            <a:r>
              <a:rPr lang="en-US" altLang="zh-CN" sz="1400" dirty="0">
                <a:latin typeface="+mn-ea"/>
              </a:rPr>
              <a:t>excel</a:t>
            </a:r>
            <a:r>
              <a:rPr lang="zh-CN" altLang="en-US" sz="1400" dirty="0">
                <a:latin typeface="+mn-ea"/>
              </a:rPr>
              <a:t>文件。系统中未有的试剂可以在本界面进行新增，新增试剂时需对图中信息进行完善。也可对已有厂商进行信息修改。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+mn-ea"/>
            </a:endParaRPr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CC858A5C-2B89-4897-9D26-3D2945E587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9" t="24345" r="33056" b="11756"/>
          <a:stretch/>
        </p:blipFill>
        <p:spPr>
          <a:xfrm>
            <a:off x="6849175" y="2530186"/>
            <a:ext cx="3705075" cy="343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04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FF1B765-FBEE-4715-8E33-73647CD6C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2147B4-DFE3-4DD0-A49B-4FFE92E0A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906C975-9940-4251-B698-A00FDA77B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1" y="239415"/>
            <a:ext cx="8672285" cy="699595"/>
          </a:xfrm>
        </p:spPr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试剂仓库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3169DA-65B6-4BC8-80E3-84B99CDA90A3}"/>
              </a:ext>
            </a:extLst>
          </p:cNvPr>
          <p:cNvSpPr txBox="1"/>
          <p:nvPr/>
        </p:nvSpPr>
        <p:spPr>
          <a:xfrm>
            <a:off x="558801" y="1066801"/>
            <a:ext cx="3107266" cy="53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11.</a:t>
            </a:r>
            <a:r>
              <a:rPr lang="zh-CN" altLang="en-US" dirty="0"/>
              <a:t>试剂信息</a:t>
            </a:r>
            <a:endParaRPr lang="en-US" altLang="zh-CN" dirty="0"/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AAD4C0AC-75A5-4043-BDF4-2E9F443363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9" t="24345" r="33056" b="11756"/>
          <a:stretch/>
        </p:blipFill>
        <p:spPr>
          <a:xfrm>
            <a:off x="416912" y="1600473"/>
            <a:ext cx="4631226" cy="429949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41364C9-4FD6-478E-B584-0D33A011B774}"/>
              </a:ext>
            </a:extLst>
          </p:cNvPr>
          <p:cNvSpPr txBox="1"/>
          <p:nvPr/>
        </p:nvSpPr>
        <p:spPr>
          <a:xfrm>
            <a:off x="5501611" y="1395394"/>
            <a:ext cx="4437822" cy="453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固定选择项：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试剂类型：常规试剂，标品试剂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状态</a:t>
            </a:r>
            <a:r>
              <a:rPr lang="zh-CN" altLang="en-US" sz="1400" dirty="0">
                <a:latin typeface="+mn-ea"/>
              </a:rPr>
              <a:t>：液体，固体，气体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存储属性：爆炸品，气体</a:t>
            </a:r>
            <a:r>
              <a:rPr lang="en-US" altLang="zh-CN" sz="1400" dirty="0">
                <a:latin typeface="+mn-ea"/>
              </a:rPr>
              <a:t>-</a:t>
            </a:r>
            <a:r>
              <a:rPr lang="zh-CN" altLang="en-US" sz="1400" dirty="0">
                <a:latin typeface="+mn-ea"/>
              </a:rPr>
              <a:t>易燃，气体</a:t>
            </a:r>
            <a:r>
              <a:rPr lang="en-US" altLang="zh-CN" sz="1400" dirty="0">
                <a:latin typeface="+mn-ea"/>
              </a:rPr>
              <a:t>-</a:t>
            </a:r>
            <a:r>
              <a:rPr lang="zh-CN" altLang="en-US" sz="1400" dirty="0">
                <a:latin typeface="+mn-ea"/>
              </a:rPr>
              <a:t>惰性，易燃固体，易燃液体，遇水释放易燃气体得性质，易于自燃的物质</a:t>
            </a:r>
            <a:r>
              <a:rPr lang="en-US" altLang="zh-CN" sz="1400" dirty="0">
                <a:latin typeface="+mn-ea"/>
              </a:rPr>
              <a:t>-</a:t>
            </a:r>
            <a:r>
              <a:rPr lang="zh-CN" altLang="en-US" sz="1400" dirty="0">
                <a:latin typeface="+mn-ea"/>
              </a:rPr>
              <a:t>自燃，易于自燃的物质</a:t>
            </a:r>
            <a:r>
              <a:rPr lang="en-US" altLang="zh-CN" sz="1400" dirty="0">
                <a:latin typeface="+mn-ea"/>
              </a:rPr>
              <a:t>-</a:t>
            </a:r>
            <a:r>
              <a:rPr lang="zh-CN" altLang="en-US" sz="1400" dirty="0">
                <a:latin typeface="+mn-ea"/>
              </a:rPr>
              <a:t>发火，氧化性物质，有机过氧化物，毒性物质</a:t>
            </a:r>
            <a:r>
              <a:rPr lang="en-US" altLang="zh-CN" sz="1400" dirty="0">
                <a:latin typeface="+mn-ea"/>
              </a:rPr>
              <a:t>-</a:t>
            </a:r>
            <a:r>
              <a:rPr lang="zh-CN" altLang="en-US" sz="1400" dirty="0">
                <a:latin typeface="+mn-ea"/>
              </a:rPr>
              <a:t>剧毒，毒性物质</a:t>
            </a:r>
            <a:r>
              <a:rPr lang="en-US" altLang="zh-CN" sz="1400" dirty="0">
                <a:latin typeface="+mn-ea"/>
              </a:rPr>
              <a:t>-</a:t>
            </a:r>
            <a:r>
              <a:rPr lang="zh-CN" altLang="en-US" sz="1400" dirty="0">
                <a:latin typeface="+mn-ea"/>
              </a:rPr>
              <a:t>其他，腐蚀性物质</a:t>
            </a:r>
            <a:r>
              <a:rPr lang="en-US" altLang="zh-CN" sz="1400" dirty="0">
                <a:latin typeface="+mn-ea"/>
              </a:rPr>
              <a:t>-</a:t>
            </a:r>
            <a:r>
              <a:rPr lang="zh-CN" altLang="en-US" sz="1400" dirty="0">
                <a:latin typeface="+mn-ea"/>
              </a:rPr>
              <a:t>酸性，腐蚀性物质</a:t>
            </a:r>
            <a:r>
              <a:rPr lang="en-US" altLang="zh-CN" sz="1400" dirty="0">
                <a:latin typeface="+mn-ea"/>
              </a:rPr>
              <a:t>-</a:t>
            </a:r>
            <a:r>
              <a:rPr lang="zh-CN" altLang="en-US" sz="1400" dirty="0">
                <a:latin typeface="+mn-ea"/>
              </a:rPr>
              <a:t>碱性及其他，其他物质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安全属性：易制毒，易制爆（若该项选择，该试剂为专管试剂，也可不选，若该项不选择试剂为普通试剂）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容量：</a:t>
            </a:r>
            <a:r>
              <a:rPr lang="en-US" altLang="zh-CN" sz="1400" dirty="0">
                <a:latin typeface="+mn-ea"/>
              </a:rPr>
              <a:t>mL</a:t>
            </a:r>
            <a:r>
              <a:rPr lang="zh-CN" altLang="en-US" sz="1400" dirty="0">
                <a:latin typeface="+mn-ea"/>
              </a:rPr>
              <a:t>，</a:t>
            </a:r>
            <a:r>
              <a:rPr lang="en-US" altLang="zh-CN" sz="1400" dirty="0">
                <a:latin typeface="+mn-ea"/>
              </a:rPr>
              <a:t>g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可编辑的选择项：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纯度：在字典表管理中编辑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存放位置：在库位管理中编辑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储存条件：在字典表管理中编辑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生产商，供应商：在厂商管理中编辑</a:t>
            </a:r>
            <a:endParaRPr lang="en-US" altLang="zh-CN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720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C4C8D2-A903-49F7-BB4A-E8F9BF9B2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DF1E83-1A9F-4283-AF3A-E1CE19D82237}"/>
              </a:ext>
            </a:extLst>
          </p:cNvPr>
          <p:cNvSpPr txBox="1"/>
          <p:nvPr/>
        </p:nvSpPr>
        <p:spPr>
          <a:xfrm>
            <a:off x="781977" y="543757"/>
            <a:ext cx="32004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  <a:cs typeface="+mj-cs"/>
              </a:rPr>
              <a:t>功能概述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7AB62CD-CF49-48E5-9673-A1D5223BC19C}"/>
              </a:ext>
            </a:extLst>
          </p:cNvPr>
          <p:cNvSpPr txBox="1"/>
          <p:nvPr/>
        </p:nvSpPr>
        <p:spPr>
          <a:xfrm>
            <a:off x="781977" y="1352350"/>
            <a:ext cx="89732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本系统为实验室资源管理系统，主要包括试剂管理，耗材管理，办公用品管理三大部分。</a:t>
            </a:r>
            <a:endParaRPr lang="en-US" altLang="zh-CN" dirty="0"/>
          </a:p>
          <a:p>
            <a:r>
              <a:rPr lang="zh-CN" altLang="en-US" dirty="0"/>
              <a:t>管理员拥有最高权限，管理员登录本系统后可以为普通用户创建账户，并可以根据实际需求，授予不同用户各仓库，试剂柜管理权限。本系统分为系统前台和系统后台。系统前台主要为一些常用功能的实现，如库存查询，出入库等，系统后台主要为数据的管理等。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F994C980-C611-4103-AF19-A2BF101A4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" y="4344917"/>
            <a:ext cx="9377738" cy="21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20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824A297-704D-4F3E-8D6F-EA9D313E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试剂仓库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153F8F-0B9B-462B-B7BF-D4A45958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557051-60C8-46A7-9F04-3607A03DB6F1}"/>
              </a:ext>
            </a:extLst>
          </p:cNvPr>
          <p:cNvSpPr txBox="1"/>
          <p:nvPr/>
        </p:nvSpPr>
        <p:spPr>
          <a:xfrm>
            <a:off x="558801" y="1066801"/>
            <a:ext cx="3107266" cy="53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12.</a:t>
            </a:r>
            <a:r>
              <a:rPr lang="zh-CN" altLang="en-US" dirty="0"/>
              <a:t>厂商信息</a:t>
            </a:r>
            <a:endParaRPr lang="en-US" altLang="zh-CN" dirty="0"/>
          </a:p>
        </p:txBody>
      </p:sp>
      <p:pic>
        <p:nvPicPr>
          <p:cNvPr id="3" name="图片 2" descr="电脑屏幕的照片&#10;&#10;描述已自动生成">
            <a:extLst>
              <a:ext uri="{FF2B5EF4-FFF2-40B4-BE49-F238E27FC236}">
                <a16:creationId xmlns:a16="http://schemas.microsoft.com/office/drawing/2014/main" id="{032D10FA-FB4D-420D-B0BB-02172C059B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7" t="3719" r="15886" b="9091"/>
          <a:stretch/>
        </p:blipFill>
        <p:spPr>
          <a:xfrm>
            <a:off x="2922528" y="2330861"/>
            <a:ext cx="7357712" cy="41055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0C39EDD-35AF-45FF-B020-B91EC035D452}"/>
              </a:ext>
            </a:extLst>
          </p:cNvPr>
          <p:cNvSpPr txBox="1"/>
          <p:nvPr/>
        </p:nvSpPr>
        <p:spPr>
          <a:xfrm>
            <a:off x="558801" y="1596395"/>
            <a:ext cx="9581414" cy="313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输入公司名称，选择公司类型，拼音码，公司电话，联系人，手机号码，厂商状态中的一个或多个进行检索，检索结果可导出到</a:t>
            </a:r>
            <a:r>
              <a:rPr lang="en-US" altLang="zh-CN" sz="1400" dirty="0">
                <a:latin typeface="+mn-ea"/>
              </a:rPr>
              <a:t>excel</a:t>
            </a:r>
            <a:r>
              <a:rPr lang="zh-CN" altLang="en-US" sz="1400" dirty="0">
                <a:latin typeface="+mn-ea"/>
              </a:rPr>
              <a:t>中，系统中未有的厂商可以在本界面进行新增，需完善公司名称，选择公司类型（生产商或供应商），公司电话，联系人，手机号。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也可对已有厂商进行信息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修改。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固定选择项：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公司类型可选项：生产商，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+mn-ea"/>
              </a:rPr>
              <a:t>                </a:t>
            </a:r>
            <a:r>
              <a:rPr lang="zh-CN" altLang="en-US" sz="1400" dirty="0">
                <a:latin typeface="+mn-ea"/>
              </a:rPr>
              <a:t>供应商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厂商状态：正常，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+mn-ea"/>
              </a:rPr>
              <a:t>          </a:t>
            </a:r>
            <a:r>
              <a:rPr lang="zh-CN" altLang="en-US" sz="1400" dirty="0">
                <a:latin typeface="+mn-ea"/>
              </a:rPr>
              <a:t>已删除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6327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824A297-704D-4F3E-8D6F-EA9D313E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试剂仓库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153F8F-0B9B-462B-B7BF-D4A45958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557051-60C8-46A7-9F04-3607A03DB6F1}"/>
              </a:ext>
            </a:extLst>
          </p:cNvPr>
          <p:cNvSpPr txBox="1"/>
          <p:nvPr/>
        </p:nvSpPr>
        <p:spPr>
          <a:xfrm>
            <a:off x="558801" y="1066801"/>
            <a:ext cx="3107266" cy="53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13.</a:t>
            </a:r>
            <a:r>
              <a:rPr lang="zh-CN" altLang="en-US" dirty="0"/>
              <a:t>字典表管理</a:t>
            </a:r>
            <a:endParaRPr lang="en-US" altLang="zh-CN" dirty="0"/>
          </a:p>
        </p:txBody>
      </p:sp>
      <p:pic>
        <p:nvPicPr>
          <p:cNvPr id="8" name="图片 7" descr="电脑屏幕的照片&#10;&#10;描述已自动生成">
            <a:extLst>
              <a:ext uri="{FF2B5EF4-FFF2-40B4-BE49-F238E27FC236}">
                <a16:creationId xmlns:a16="http://schemas.microsoft.com/office/drawing/2014/main" id="{2E1331EC-90EA-4758-98C3-3F014C0163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" t="5128" r="13717" b="5553"/>
          <a:stretch/>
        </p:blipFill>
        <p:spPr>
          <a:xfrm>
            <a:off x="500514" y="2349298"/>
            <a:ext cx="7247824" cy="38886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9180EC9-AF75-4E36-B083-14DE4991C9C6}"/>
              </a:ext>
            </a:extLst>
          </p:cNvPr>
          <p:cNvSpPr txBox="1"/>
          <p:nvPr/>
        </p:nvSpPr>
        <p:spPr>
          <a:xfrm>
            <a:off x="558801" y="1596395"/>
            <a:ext cx="9581414" cy="20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可以输入字典内容，字典类型，字典状态中的一个或多个，也可不进行选择进行检索，也可以在本界面进行字典新增。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字典类型为：重量单位，体积单位，贮存条件，纯度，可以选择字典类型进行字典新增。  固定选择项：重量单位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+mn-ea"/>
              </a:rPr>
              <a:t>                                                                                            </a:t>
            </a:r>
            <a:r>
              <a:rPr lang="zh-CN" altLang="en-US" sz="1400" dirty="0">
                <a:latin typeface="+mn-ea"/>
              </a:rPr>
              <a:t>体积单位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+mn-ea"/>
              </a:rPr>
              <a:t>                                                                                            </a:t>
            </a:r>
            <a:r>
              <a:rPr lang="zh-CN" altLang="en-US" sz="1400" dirty="0">
                <a:latin typeface="+mn-ea"/>
              </a:rPr>
              <a:t>贮存条件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+mn-ea"/>
              </a:rPr>
              <a:t>                                                                                            </a:t>
            </a:r>
            <a:r>
              <a:rPr lang="zh-CN" altLang="en-US" sz="1400" dirty="0">
                <a:latin typeface="+mn-ea"/>
              </a:rPr>
              <a:t>纯度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+mn-ea"/>
              </a:rPr>
              <a:t>                                         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 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470F32C-5535-4A7E-AAAB-D088A22ABD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0" t="33379" r="42089" b="37395"/>
          <a:stretch/>
        </p:blipFill>
        <p:spPr>
          <a:xfrm>
            <a:off x="7955738" y="3355104"/>
            <a:ext cx="3501451" cy="173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80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824A297-704D-4F3E-8D6F-EA9D313E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试剂仓库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153F8F-0B9B-462B-B7BF-D4A45958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557051-60C8-46A7-9F04-3607A03DB6F1}"/>
              </a:ext>
            </a:extLst>
          </p:cNvPr>
          <p:cNvSpPr txBox="1"/>
          <p:nvPr/>
        </p:nvSpPr>
        <p:spPr>
          <a:xfrm>
            <a:off x="558801" y="1066801"/>
            <a:ext cx="3107266" cy="53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14.</a:t>
            </a:r>
            <a:r>
              <a:rPr lang="zh-CN" altLang="en-US" dirty="0"/>
              <a:t>库位管理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D94550F-7C42-4118-A92B-3CCFF4A0EF43}"/>
              </a:ext>
            </a:extLst>
          </p:cNvPr>
          <p:cNvSpPr txBox="1"/>
          <p:nvPr/>
        </p:nvSpPr>
        <p:spPr>
          <a:xfrm>
            <a:off x="239189" y="5481510"/>
            <a:ext cx="5083215" cy="11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                                                           输入位置名称，选择所属仓库，储存属性，库位状态进行检索，也可以在本界面进行库位新增。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可编辑选择项：所属仓库 ：在用户设定</a:t>
            </a:r>
            <a:r>
              <a:rPr lang="en-US" altLang="zh-CN" sz="1400" dirty="0">
                <a:latin typeface="+mn-ea"/>
              </a:rPr>
              <a:t>-</a:t>
            </a:r>
            <a:r>
              <a:rPr lang="zh-CN" altLang="en-US" sz="1400" dirty="0">
                <a:latin typeface="+mn-ea"/>
              </a:rPr>
              <a:t>仓库管理中编辑</a:t>
            </a:r>
          </a:p>
        </p:txBody>
      </p:sp>
      <p:pic>
        <p:nvPicPr>
          <p:cNvPr id="3" name="图片 2" descr="电脑屏幕的照片&#10;&#10;描述已自动生成">
            <a:extLst>
              <a:ext uri="{FF2B5EF4-FFF2-40B4-BE49-F238E27FC236}">
                <a16:creationId xmlns:a16="http://schemas.microsoft.com/office/drawing/2014/main" id="{D022339F-C22B-4B42-875E-1EFC4A0E10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" t="12469" r="16395" b="6462"/>
          <a:stretch/>
        </p:blipFill>
        <p:spPr>
          <a:xfrm>
            <a:off x="168438" y="1600473"/>
            <a:ext cx="7320737" cy="38810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84C067-BB27-42D8-B751-6FBFABFA48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8" t="24268" r="41134" b="24405"/>
          <a:stretch/>
        </p:blipFill>
        <p:spPr>
          <a:xfrm>
            <a:off x="7669250" y="1648896"/>
            <a:ext cx="4304820" cy="267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0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824A297-704D-4F3E-8D6F-EA9D313E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试剂仓库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153F8F-0B9B-462B-B7BF-D4A45958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557051-60C8-46A7-9F04-3607A03DB6F1}"/>
              </a:ext>
            </a:extLst>
          </p:cNvPr>
          <p:cNvSpPr txBox="1"/>
          <p:nvPr/>
        </p:nvSpPr>
        <p:spPr>
          <a:xfrm>
            <a:off x="558801" y="1066801"/>
            <a:ext cx="3107266" cy="53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15.</a:t>
            </a:r>
            <a:r>
              <a:rPr lang="zh-CN" altLang="en-US" dirty="0"/>
              <a:t>用户管理</a:t>
            </a:r>
            <a:endParaRPr lang="en-US" altLang="zh-CN" dirty="0"/>
          </a:p>
        </p:txBody>
      </p:sp>
      <p:pic>
        <p:nvPicPr>
          <p:cNvPr id="3" name="图片 2" descr="电脑萤幕画面&#10;&#10;描述已自动生成">
            <a:extLst>
              <a:ext uri="{FF2B5EF4-FFF2-40B4-BE49-F238E27FC236}">
                <a16:creationId xmlns:a16="http://schemas.microsoft.com/office/drawing/2014/main" id="{EF128F8F-A20D-42F3-BA08-724432C5C0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" t="423" r="12053" b="7614"/>
          <a:stretch/>
        </p:blipFill>
        <p:spPr>
          <a:xfrm>
            <a:off x="558801" y="2355973"/>
            <a:ext cx="7695398" cy="41829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218FD0D-AA14-4FDC-9C42-647ED595F9C0}"/>
              </a:ext>
            </a:extLst>
          </p:cNvPr>
          <p:cNvSpPr txBox="1"/>
          <p:nvPr/>
        </p:nvSpPr>
        <p:spPr>
          <a:xfrm>
            <a:off x="644892" y="1561903"/>
            <a:ext cx="9169229" cy="612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该功能为管理员权限。输入真实姓名，手机号，选择部门，职能，用户状态进行检索，并可以导出到</a:t>
            </a:r>
            <a:r>
              <a:rPr lang="en-US" altLang="zh-CN" sz="1400" dirty="0">
                <a:latin typeface="+mn-ea"/>
              </a:rPr>
              <a:t>excel</a:t>
            </a:r>
            <a:r>
              <a:rPr lang="zh-CN" altLang="en-US" sz="1400" dirty="0">
                <a:latin typeface="+mn-ea"/>
              </a:rPr>
              <a:t>中。可以在本界面进行用户新增。部门和职能为可编辑选择项：分别在部门管理和职能管理中编辑</a:t>
            </a:r>
          </a:p>
        </p:txBody>
      </p:sp>
      <p:pic>
        <p:nvPicPr>
          <p:cNvPr id="9" name="图片 8" descr="图形用户界面, 应用程序&#10;&#10;描述已自动生成">
            <a:extLst>
              <a:ext uri="{FF2B5EF4-FFF2-40B4-BE49-F238E27FC236}">
                <a16:creationId xmlns:a16="http://schemas.microsoft.com/office/drawing/2014/main" id="{DFF7B134-0C68-480F-8A3B-B19AEC7D96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9" t="40803" r="42842" b="32592"/>
          <a:stretch/>
        </p:blipFill>
        <p:spPr>
          <a:xfrm>
            <a:off x="8324704" y="2464197"/>
            <a:ext cx="2578316" cy="175179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9145031-E0DC-4E47-8CC7-05B48C91EC91}"/>
              </a:ext>
            </a:extLst>
          </p:cNvPr>
          <p:cNvSpPr txBox="1"/>
          <p:nvPr/>
        </p:nvSpPr>
        <p:spPr>
          <a:xfrm>
            <a:off x="8440615" y="4577411"/>
            <a:ext cx="2321170" cy="903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可编辑选择项：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部门：在部门管理中编辑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职能：在职能管理中编辑</a:t>
            </a:r>
          </a:p>
        </p:txBody>
      </p:sp>
    </p:spTree>
    <p:extLst>
      <p:ext uri="{BB962C8B-B14F-4D97-AF65-F5344CB8AC3E}">
        <p14:creationId xmlns:p14="http://schemas.microsoft.com/office/powerpoint/2010/main" val="3794101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824A297-704D-4F3E-8D6F-EA9D313E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试剂仓库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153F8F-0B9B-462B-B7BF-D4A45958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557051-60C8-46A7-9F04-3607A03DB6F1}"/>
              </a:ext>
            </a:extLst>
          </p:cNvPr>
          <p:cNvSpPr txBox="1"/>
          <p:nvPr/>
        </p:nvSpPr>
        <p:spPr>
          <a:xfrm>
            <a:off x="558801" y="1066801"/>
            <a:ext cx="3107266" cy="53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16.</a:t>
            </a:r>
            <a:r>
              <a:rPr lang="zh-CN" altLang="en-US" dirty="0"/>
              <a:t>职能管理</a:t>
            </a:r>
            <a:endParaRPr lang="en-US" altLang="zh-CN" dirty="0"/>
          </a:p>
        </p:txBody>
      </p:sp>
      <p:pic>
        <p:nvPicPr>
          <p:cNvPr id="3" name="图片 2" descr="电脑屏幕的照片&#10;&#10;描述已自动生成">
            <a:extLst>
              <a:ext uri="{FF2B5EF4-FFF2-40B4-BE49-F238E27FC236}">
                <a16:creationId xmlns:a16="http://schemas.microsoft.com/office/drawing/2014/main" id="{CA88E827-5C4B-4268-8B95-AC56A1AD88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" t="7895" r="15282" b="6241"/>
          <a:stretch/>
        </p:blipFill>
        <p:spPr>
          <a:xfrm>
            <a:off x="298381" y="2093242"/>
            <a:ext cx="7055319" cy="38308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BBC5319-E9AB-4AE5-9CB2-772D98A43DC4}"/>
              </a:ext>
            </a:extLst>
          </p:cNvPr>
          <p:cNvSpPr txBox="1"/>
          <p:nvPr/>
        </p:nvSpPr>
        <p:spPr>
          <a:xfrm>
            <a:off x="644892" y="1561903"/>
            <a:ext cx="9169229" cy="612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该功能为管理员权限。管理员可根据实际使用情况授予其他用户各种职能。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 </a:t>
            </a:r>
          </a:p>
        </p:txBody>
      </p:sp>
      <p:pic>
        <p:nvPicPr>
          <p:cNvPr id="9" name="图片 8" descr="文本, 信件&#10;&#10;描述已自动生成">
            <a:extLst>
              <a:ext uri="{FF2B5EF4-FFF2-40B4-BE49-F238E27FC236}">
                <a16:creationId xmlns:a16="http://schemas.microsoft.com/office/drawing/2014/main" id="{FE318A09-40A1-4867-88DF-60AFD4D77D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3" t="7046" r="23097" b="15743"/>
          <a:stretch/>
        </p:blipFill>
        <p:spPr>
          <a:xfrm>
            <a:off x="7316051" y="625733"/>
            <a:ext cx="4002252" cy="2760044"/>
          </a:xfrm>
          <a:prstGeom prst="rect">
            <a:avLst/>
          </a:prstGeom>
        </p:spPr>
      </p:pic>
      <p:pic>
        <p:nvPicPr>
          <p:cNvPr id="10" name="图片 9" descr="电脑屏幕的照片&#10;&#10;描述已自动生成">
            <a:extLst>
              <a:ext uri="{FF2B5EF4-FFF2-40B4-BE49-F238E27FC236}">
                <a16:creationId xmlns:a16="http://schemas.microsoft.com/office/drawing/2014/main" id="{9338DFB3-CBEA-4156-A867-2B05191589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0" t="17118" r="26974" b="8434"/>
          <a:stretch/>
        </p:blipFill>
        <p:spPr>
          <a:xfrm>
            <a:off x="7283583" y="3385777"/>
            <a:ext cx="4104837" cy="266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40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824A297-704D-4F3E-8D6F-EA9D313E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试剂仓库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153F8F-0B9B-462B-B7BF-D4A45958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557051-60C8-46A7-9F04-3607A03DB6F1}"/>
              </a:ext>
            </a:extLst>
          </p:cNvPr>
          <p:cNvSpPr txBox="1"/>
          <p:nvPr/>
        </p:nvSpPr>
        <p:spPr>
          <a:xfrm>
            <a:off x="558801" y="1066801"/>
            <a:ext cx="3107266" cy="53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17.</a:t>
            </a:r>
            <a:r>
              <a:rPr lang="zh-CN" altLang="en-US" dirty="0"/>
              <a:t>部门管理</a:t>
            </a:r>
            <a:endParaRPr lang="en-US" altLang="zh-CN" dirty="0"/>
          </a:p>
        </p:txBody>
      </p:sp>
      <p:pic>
        <p:nvPicPr>
          <p:cNvPr id="3" name="图片 2" descr="电脑屏幕的照片&#10;&#10;描述已自动生成">
            <a:extLst>
              <a:ext uri="{FF2B5EF4-FFF2-40B4-BE49-F238E27FC236}">
                <a16:creationId xmlns:a16="http://schemas.microsoft.com/office/drawing/2014/main" id="{A5933214-DE22-40D6-B3EC-548978C8F9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" t="4655" r="10465"/>
          <a:stretch/>
        </p:blipFill>
        <p:spPr>
          <a:xfrm>
            <a:off x="108742" y="2578541"/>
            <a:ext cx="7860975" cy="4288751"/>
          </a:xfrm>
          <a:prstGeom prst="rect">
            <a:avLst/>
          </a:prstGeom>
        </p:spPr>
      </p:pic>
      <p:pic>
        <p:nvPicPr>
          <p:cNvPr id="8" name="图片 7" descr="图形用户界面, 图表, 应用程序&#10;&#10;描述已自动生成">
            <a:extLst>
              <a:ext uri="{FF2B5EF4-FFF2-40B4-BE49-F238E27FC236}">
                <a16:creationId xmlns:a16="http://schemas.microsoft.com/office/drawing/2014/main" id="{7AAD5AC4-6023-4873-B988-40FF695B3F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2" t="31807" r="33803" b="23124"/>
          <a:stretch/>
        </p:blipFill>
        <p:spPr>
          <a:xfrm>
            <a:off x="7033284" y="1062775"/>
            <a:ext cx="3726448" cy="19463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A511013-AC79-43B8-9A9B-7DB6AA44A2D3}"/>
              </a:ext>
            </a:extLst>
          </p:cNvPr>
          <p:cNvSpPr txBox="1"/>
          <p:nvPr/>
        </p:nvSpPr>
        <p:spPr>
          <a:xfrm>
            <a:off x="644893" y="1561903"/>
            <a:ext cx="5861786" cy="892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该功能为管理员权限。管理员可在此界面进行部门新增及删除操作。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固定选择项：部门状态：正常，已删除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7877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824A297-704D-4F3E-8D6F-EA9D313E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试剂仓库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153F8F-0B9B-462B-B7BF-D4A45958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557051-60C8-46A7-9F04-3607A03DB6F1}"/>
              </a:ext>
            </a:extLst>
          </p:cNvPr>
          <p:cNvSpPr txBox="1"/>
          <p:nvPr/>
        </p:nvSpPr>
        <p:spPr>
          <a:xfrm>
            <a:off x="558801" y="1066801"/>
            <a:ext cx="3107266" cy="53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18.</a:t>
            </a:r>
            <a:r>
              <a:rPr lang="zh-CN" altLang="en-US" dirty="0"/>
              <a:t>仓库管理</a:t>
            </a:r>
            <a:endParaRPr lang="en-US" altLang="zh-CN" dirty="0"/>
          </a:p>
        </p:txBody>
      </p:sp>
      <p:pic>
        <p:nvPicPr>
          <p:cNvPr id="3" name="图片 2" descr="电脑屏幕的照片&#10;&#10;描述已自动生成">
            <a:extLst>
              <a:ext uri="{FF2B5EF4-FFF2-40B4-BE49-F238E27FC236}">
                <a16:creationId xmlns:a16="http://schemas.microsoft.com/office/drawing/2014/main" id="{F5603D12-2E15-4921-B119-29219EB985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" t="5681" r="15013" b="5582"/>
          <a:stretch/>
        </p:blipFill>
        <p:spPr>
          <a:xfrm>
            <a:off x="303788" y="2911308"/>
            <a:ext cx="7271886" cy="39466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138E6B6-91F3-4CC4-8EF9-3E7F4871750B}"/>
              </a:ext>
            </a:extLst>
          </p:cNvPr>
          <p:cNvSpPr txBox="1"/>
          <p:nvPr/>
        </p:nvSpPr>
        <p:spPr>
          <a:xfrm>
            <a:off x="644892" y="1561903"/>
            <a:ext cx="10511869" cy="892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该功能为管理员权限。管理员可以根据仓库类型，仓库编号，仓库名称库位状态进行检索，也可以在本界面进行仓库新增。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固定选择项：仓库类型：试剂仓库，耗材仓库，办公用品仓库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             库位状态：正常，已删除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E7A1B3-76D5-47B1-8DCE-699DAF8083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5" t="34801" r="40355" b="16725"/>
          <a:stretch/>
        </p:blipFill>
        <p:spPr>
          <a:xfrm>
            <a:off x="7575674" y="3880860"/>
            <a:ext cx="4389120" cy="295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72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824A297-704D-4F3E-8D6F-EA9D313E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试剂仓库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153F8F-0B9B-462B-B7BF-D4A45958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557051-60C8-46A7-9F04-3607A03DB6F1}"/>
              </a:ext>
            </a:extLst>
          </p:cNvPr>
          <p:cNvSpPr txBox="1"/>
          <p:nvPr/>
        </p:nvSpPr>
        <p:spPr>
          <a:xfrm>
            <a:off x="654788" y="1046594"/>
            <a:ext cx="3107266" cy="53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19.</a:t>
            </a:r>
            <a:r>
              <a:rPr lang="zh-CN" altLang="en-US" dirty="0"/>
              <a:t>通知管理</a:t>
            </a:r>
            <a:endParaRPr lang="en-US" altLang="zh-CN" dirty="0"/>
          </a:p>
        </p:txBody>
      </p:sp>
      <p:pic>
        <p:nvPicPr>
          <p:cNvPr id="3" name="图片 2" descr="电脑屏幕的照片&#10;&#10;描述已自动生成">
            <a:extLst>
              <a:ext uri="{FF2B5EF4-FFF2-40B4-BE49-F238E27FC236}">
                <a16:creationId xmlns:a16="http://schemas.microsoft.com/office/drawing/2014/main" id="{90D55725-185E-4AF4-BB38-D65AE26507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7013" r="14422" b="3382"/>
          <a:stretch/>
        </p:blipFill>
        <p:spPr>
          <a:xfrm>
            <a:off x="111495" y="2875337"/>
            <a:ext cx="7109504" cy="38944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A69ACC4-75C4-406A-8797-C88A25E19F39}"/>
              </a:ext>
            </a:extLst>
          </p:cNvPr>
          <p:cNvSpPr txBox="1"/>
          <p:nvPr/>
        </p:nvSpPr>
        <p:spPr>
          <a:xfrm>
            <a:off x="649706" y="1561903"/>
            <a:ext cx="5861786" cy="612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该功能为管理员权限。管理员可以根据需求进行通知设置。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可编辑选择项：对应仓库：在仓库管理中编辑</a:t>
            </a:r>
          </a:p>
        </p:txBody>
      </p:sp>
      <p:pic>
        <p:nvPicPr>
          <p:cNvPr id="9" name="图片 8" descr="图片包含 图形用户界面&#10;&#10;描述已自动生成">
            <a:extLst>
              <a:ext uri="{FF2B5EF4-FFF2-40B4-BE49-F238E27FC236}">
                <a16:creationId xmlns:a16="http://schemas.microsoft.com/office/drawing/2014/main" id="{B05C9204-5999-4251-81D1-A134B9F3A6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7" t="28013" r="25374" b="27777"/>
          <a:stretch/>
        </p:blipFill>
        <p:spPr>
          <a:xfrm>
            <a:off x="7220999" y="2945331"/>
            <a:ext cx="4257630" cy="17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24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824A297-704D-4F3E-8D6F-EA9D313E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安全卡管理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153F8F-0B9B-462B-B7BF-D4A45958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557051-60C8-46A7-9F04-3607A03DB6F1}"/>
              </a:ext>
            </a:extLst>
          </p:cNvPr>
          <p:cNvSpPr txBox="1"/>
          <p:nvPr/>
        </p:nvSpPr>
        <p:spPr>
          <a:xfrm>
            <a:off x="558801" y="1066801"/>
            <a:ext cx="3107266" cy="53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20.</a:t>
            </a:r>
            <a:r>
              <a:rPr lang="zh-CN" altLang="en-US" dirty="0"/>
              <a:t>安全卡管理</a:t>
            </a:r>
            <a:endParaRPr lang="en-US" altLang="zh-CN" dirty="0"/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52E40318-2D07-4181-BFE7-4AEA54E8FB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" r="12577"/>
          <a:stretch/>
        </p:blipFill>
        <p:spPr>
          <a:xfrm>
            <a:off x="1452485" y="2108562"/>
            <a:ext cx="7778601" cy="443035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CE10432-E483-427B-BB2B-A086BDF783D3}"/>
              </a:ext>
            </a:extLst>
          </p:cNvPr>
          <p:cNvSpPr txBox="1"/>
          <p:nvPr/>
        </p:nvSpPr>
        <p:spPr>
          <a:xfrm>
            <a:off x="649706" y="1561903"/>
            <a:ext cx="5861786" cy="332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该功能为管理员权限。所有试剂均有对应得安全卡。</a:t>
            </a:r>
          </a:p>
        </p:txBody>
      </p:sp>
    </p:spTree>
    <p:extLst>
      <p:ext uri="{BB962C8B-B14F-4D97-AF65-F5344CB8AC3E}">
        <p14:creationId xmlns:p14="http://schemas.microsoft.com/office/powerpoint/2010/main" val="2363618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824A297-704D-4F3E-8D6F-EA9D313E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耗材仓库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153F8F-0B9B-462B-B7BF-D4A45958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pic>
        <p:nvPicPr>
          <p:cNvPr id="8" name="图片 7" descr="图片包含 图形用户界面&#10;&#10;描述已自动生成">
            <a:extLst>
              <a:ext uri="{FF2B5EF4-FFF2-40B4-BE49-F238E27FC236}">
                <a16:creationId xmlns:a16="http://schemas.microsoft.com/office/drawing/2014/main" id="{B4A1FC15-F3E2-4E66-A568-B05E99BC83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538" y="725781"/>
            <a:ext cx="1835002" cy="5747208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5D980A56-BBA5-4095-B23C-99D3C91FCDFC}"/>
              </a:ext>
            </a:extLst>
          </p:cNvPr>
          <p:cNvSpPr/>
          <p:nvPr/>
        </p:nvSpPr>
        <p:spPr>
          <a:xfrm>
            <a:off x="1088876" y="3184132"/>
            <a:ext cx="736600" cy="30903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2A6ABF-F382-4CDF-9F2C-CBF74701038E}"/>
              </a:ext>
            </a:extLst>
          </p:cNvPr>
          <p:cNvSpPr txBox="1"/>
          <p:nvPr/>
        </p:nvSpPr>
        <p:spPr>
          <a:xfrm>
            <a:off x="311413" y="3091837"/>
            <a:ext cx="952901" cy="401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>
                <a:latin typeface="+mn-ea"/>
              </a:rPr>
              <a:t>功能</a:t>
            </a:r>
          </a:p>
        </p:txBody>
      </p:sp>
      <p:pic>
        <p:nvPicPr>
          <p:cNvPr id="19" name="图片 18" descr="图示, 示意图&#10;&#10;描述已自动生成">
            <a:extLst>
              <a:ext uri="{FF2B5EF4-FFF2-40B4-BE49-F238E27FC236}">
                <a16:creationId xmlns:a16="http://schemas.microsoft.com/office/drawing/2014/main" id="{63D36649-7DE8-424C-8883-FD4AD25B9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62" y="1082533"/>
            <a:ext cx="3001650" cy="52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67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3B0256-C22F-41AB-8FBE-917C61B4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FEAAE51-BADF-41CF-BDBC-24C6C1B7A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13" y="471638"/>
            <a:ext cx="10850563" cy="557062"/>
          </a:xfrm>
        </p:spPr>
        <p:txBody>
          <a:bodyPr>
            <a:normAutofit/>
          </a:bodyPr>
          <a:lstStyle/>
          <a:p>
            <a:r>
              <a:rPr lang="zh-CN" altLang="en-US" dirty="0"/>
              <a:t>系统登录界面</a:t>
            </a:r>
          </a:p>
        </p:txBody>
      </p:sp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4CBD79E0-9F18-4CA2-8115-01791D707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71" y="1410267"/>
            <a:ext cx="6472989" cy="42973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A24E37-28B8-430A-92A1-43186D877B0D}"/>
              </a:ext>
            </a:extLst>
          </p:cNvPr>
          <p:cNvSpPr txBox="1"/>
          <p:nvPr/>
        </p:nvSpPr>
        <p:spPr>
          <a:xfrm>
            <a:off x="685030" y="1410267"/>
            <a:ext cx="36463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本系统登录方式主要包括：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账号密码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指纹识别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人脸识别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如是前台登录，确认登录之后进入对应前台界面，如是后台登录，确认登录之后系统根据账号判断用户类别（管理员</a:t>
            </a:r>
            <a:r>
              <a:rPr lang="en-US" altLang="zh-CN" dirty="0"/>
              <a:t>or</a:t>
            </a:r>
            <a:r>
              <a:rPr lang="zh-CN" altLang="en-US" dirty="0"/>
              <a:t>普通用户），进入对应后台界面。</a:t>
            </a:r>
          </a:p>
        </p:txBody>
      </p:sp>
    </p:spTree>
    <p:extLst>
      <p:ext uri="{BB962C8B-B14F-4D97-AF65-F5344CB8AC3E}">
        <p14:creationId xmlns:p14="http://schemas.microsoft.com/office/powerpoint/2010/main" val="1576414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C9DAAD9-E827-487C-9AC9-7611DA237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办公用品仓库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373FC-10CA-41D7-8618-65F12F53A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pic>
        <p:nvPicPr>
          <p:cNvPr id="7" name="图片 6" descr="图示, 示意图&#10;&#10;描述已自动生成">
            <a:extLst>
              <a:ext uri="{FF2B5EF4-FFF2-40B4-BE49-F238E27FC236}">
                <a16:creationId xmlns:a16="http://schemas.microsoft.com/office/drawing/2014/main" id="{C92683B3-BBCD-4986-B8B3-EFC566A65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91" y="1002891"/>
            <a:ext cx="3261333" cy="5165871"/>
          </a:xfrm>
          <a:prstGeom prst="rect">
            <a:avLst/>
          </a:prstGeom>
        </p:spPr>
      </p:pic>
      <p:pic>
        <p:nvPicPr>
          <p:cNvPr id="9" name="图片 8" descr="图片包含 文本&#10;&#10;描述已自动生成">
            <a:extLst>
              <a:ext uri="{FF2B5EF4-FFF2-40B4-BE49-F238E27FC236}">
                <a16:creationId xmlns:a16="http://schemas.microsoft.com/office/drawing/2014/main" id="{3D3288F4-7701-43C0-BD94-CF8D9304ED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54" y="420981"/>
            <a:ext cx="1995322" cy="5645018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775A29FA-27B7-4F46-8564-E3E3C8D11D33}"/>
              </a:ext>
            </a:extLst>
          </p:cNvPr>
          <p:cNvSpPr/>
          <p:nvPr/>
        </p:nvSpPr>
        <p:spPr>
          <a:xfrm>
            <a:off x="1558675" y="3117066"/>
            <a:ext cx="736600" cy="30903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8FB85D-2CD8-48D7-A365-A1E76E6695C3}"/>
              </a:ext>
            </a:extLst>
          </p:cNvPr>
          <p:cNvSpPr txBox="1"/>
          <p:nvPr/>
        </p:nvSpPr>
        <p:spPr>
          <a:xfrm>
            <a:off x="801265" y="3024771"/>
            <a:ext cx="952901" cy="401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>
                <a:latin typeface="+mn-ea"/>
              </a:rPr>
              <a:t>功能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6682EDE-553B-4032-940C-3B19DDBF44E9}"/>
              </a:ext>
            </a:extLst>
          </p:cNvPr>
          <p:cNvSpPr txBox="1"/>
          <p:nvPr/>
        </p:nvSpPr>
        <p:spPr>
          <a:xfrm>
            <a:off x="558801" y="6271525"/>
            <a:ext cx="9899987" cy="892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耗材仓库，办公用品仓库功能与试剂仓库中普通试剂管理类似。其中系统设定中无安全卡管理，其余功能与试剂仓库均相同。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7356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-700714" y="2248802"/>
            <a:ext cx="5419185" cy="895350"/>
          </a:xfrm>
        </p:spPr>
        <p:txBody>
          <a:bodyPr>
            <a:normAutofit fontScale="90000"/>
          </a:bodyPr>
          <a:lstStyle/>
          <a:p>
            <a:r>
              <a:rPr lang="zh-CN" altLang="en-US" sz="6000" dirty="0"/>
              <a:t>系统前台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29139" y="260283"/>
            <a:ext cx="1884268" cy="1638301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2701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CC6C57-3792-42DA-8A43-102CDAED3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1F57B3-28F1-45B4-AE60-3B2FE063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421355F-9130-4A6F-9152-77DF5C28F103}"/>
              </a:ext>
            </a:extLst>
          </p:cNvPr>
          <p:cNvSpPr txBox="1">
            <a:spLocks/>
          </p:cNvSpPr>
          <p:nvPr/>
        </p:nvSpPr>
        <p:spPr>
          <a:xfrm>
            <a:off x="558801" y="239415"/>
            <a:ext cx="8672285" cy="69959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/>
              <a:t>系统前台</a:t>
            </a:r>
            <a:r>
              <a:rPr lang="en-US" altLang="zh-CN" dirty="0"/>
              <a:t>-</a:t>
            </a:r>
            <a:r>
              <a:rPr lang="zh-CN" altLang="en-US" dirty="0"/>
              <a:t>首页</a:t>
            </a:r>
          </a:p>
        </p:txBody>
      </p:sp>
      <p:pic>
        <p:nvPicPr>
          <p:cNvPr id="7" name="图片 6" descr="图形用户界面, 网站&#10;&#10;描述已自动生成">
            <a:extLst>
              <a:ext uri="{FF2B5EF4-FFF2-40B4-BE49-F238E27FC236}">
                <a16:creationId xmlns:a16="http://schemas.microsoft.com/office/drawing/2014/main" id="{16D62D88-0C87-4452-B030-997B28A11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6" t="1979" r="13814" b="17703"/>
          <a:stretch/>
        </p:blipFill>
        <p:spPr>
          <a:xfrm>
            <a:off x="558801" y="2343816"/>
            <a:ext cx="5628792" cy="2971143"/>
          </a:xfrm>
          <a:prstGeom prst="rect">
            <a:avLst/>
          </a:prstGeom>
        </p:spPr>
      </p:pic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31BB980F-469B-4B2B-B303-5DB1F92C2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547" y="2120186"/>
            <a:ext cx="3320105" cy="33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0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9A6B89-7FE9-4460-AD13-351711D5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BD0296-7669-480C-8550-FC2402BD3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DCCF934-BA5A-4765-8C20-BA4A36A365FB}"/>
              </a:ext>
            </a:extLst>
          </p:cNvPr>
          <p:cNvSpPr txBox="1">
            <a:spLocks/>
          </p:cNvSpPr>
          <p:nvPr/>
        </p:nvSpPr>
        <p:spPr>
          <a:xfrm>
            <a:off x="558801" y="239415"/>
            <a:ext cx="8672285" cy="69959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/>
              <a:t>系统前台</a:t>
            </a:r>
            <a:r>
              <a:rPr lang="en-US" altLang="zh-CN" dirty="0"/>
              <a:t>-</a:t>
            </a:r>
            <a:r>
              <a:rPr lang="zh-CN" altLang="en-US" dirty="0"/>
              <a:t>库存查询</a:t>
            </a:r>
          </a:p>
        </p:txBody>
      </p:sp>
      <p:pic>
        <p:nvPicPr>
          <p:cNvPr id="7" name="图片 6" descr="电脑屏幕&#10;&#10;描述已自动生成">
            <a:extLst>
              <a:ext uri="{FF2B5EF4-FFF2-40B4-BE49-F238E27FC236}">
                <a16:creationId xmlns:a16="http://schemas.microsoft.com/office/drawing/2014/main" id="{4BB22F8C-5BCA-47A5-8054-F28C274883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5" t="9154" r="21893" b="10570"/>
          <a:stretch/>
        </p:blipFill>
        <p:spPr>
          <a:xfrm>
            <a:off x="1253466" y="1317757"/>
            <a:ext cx="9046609" cy="48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86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ED6DBB-EDF6-4CEF-9ACE-87DEC4F97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9C23BA-4BB2-4336-B46E-3F3EED9F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1218294-C2C6-4451-8D34-29F464F19303}"/>
              </a:ext>
            </a:extLst>
          </p:cNvPr>
          <p:cNvSpPr txBox="1">
            <a:spLocks/>
          </p:cNvSpPr>
          <p:nvPr/>
        </p:nvSpPr>
        <p:spPr>
          <a:xfrm>
            <a:off x="558801" y="239415"/>
            <a:ext cx="8672285" cy="69959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/>
              <a:t>系统前台</a:t>
            </a:r>
            <a:r>
              <a:rPr lang="en-US" altLang="zh-CN" dirty="0"/>
              <a:t>-</a:t>
            </a:r>
            <a:r>
              <a:rPr lang="zh-CN" altLang="en-US" dirty="0"/>
              <a:t>试剂入库</a:t>
            </a:r>
          </a:p>
        </p:txBody>
      </p:sp>
      <p:pic>
        <p:nvPicPr>
          <p:cNvPr id="7" name="图片 6" descr="电脑屏幕&#10;&#10;描述已自动生成">
            <a:extLst>
              <a:ext uri="{FF2B5EF4-FFF2-40B4-BE49-F238E27FC236}">
                <a16:creationId xmlns:a16="http://schemas.microsoft.com/office/drawing/2014/main" id="{BB3F15F6-09C5-46F3-990C-3B84825734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6" t="13099" r="21049" b="13676"/>
          <a:stretch/>
        </p:blipFill>
        <p:spPr>
          <a:xfrm>
            <a:off x="1244450" y="1542036"/>
            <a:ext cx="8321581" cy="44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27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300986-3D0D-4EA4-AA37-2EEBBA63C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2C79CA-FB6E-443C-84D4-F32E80A1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5D2DA9D-AA89-4308-A7EC-B89BB48B3CB2}"/>
              </a:ext>
            </a:extLst>
          </p:cNvPr>
          <p:cNvSpPr txBox="1">
            <a:spLocks/>
          </p:cNvSpPr>
          <p:nvPr/>
        </p:nvSpPr>
        <p:spPr>
          <a:xfrm>
            <a:off x="558801" y="239415"/>
            <a:ext cx="8672285" cy="69959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/>
              <a:t>系统前台</a:t>
            </a:r>
            <a:r>
              <a:rPr lang="en-US" altLang="zh-CN" dirty="0"/>
              <a:t>-</a:t>
            </a:r>
            <a:r>
              <a:rPr lang="zh-CN" altLang="en-US" dirty="0"/>
              <a:t>试剂领用</a:t>
            </a:r>
          </a:p>
        </p:txBody>
      </p:sp>
      <p:pic>
        <p:nvPicPr>
          <p:cNvPr id="7" name="图片 6" descr="电脑屏幕&#10;&#10;描述已自动生成">
            <a:extLst>
              <a:ext uri="{FF2B5EF4-FFF2-40B4-BE49-F238E27FC236}">
                <a16:creationId xmlns:a16="http://schemas.microsoft.com/office/drawing/2014/main" id="{ED7857AC-C1A8-4134-A54E-2F04527BDD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0" t="16205" r="22514" b="14919"/>
          <a:stretch/>
        </p:blipFill>
        <p:spPr>
          <a:xfrm>
            <a:off x="1763871" y="1395949"/>
            <a:ext cx="7964478" cy="419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1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-858334" y="2205487"/>
            <a:ext cx="5419185" cy="895350"/>
          </a:xfrm>
        </p:spPr>
        <p:txBody>
          <a:bodyPr>
            <a:normAutofit fontScale="90000"/>
          </a:bodyPr>
          <a:lstStyle/>
          <a:p>
            <a:r>
              <a:rPr lang="zh-CN" altLang="en-US" sz="6000" dirty="0"/>
              <a:t>系统后台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37699" y="169744"/>
            <a:ext cx="1884268" cy="1638301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7E89A-571D-4A96-9462-213B9B05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69" y="258653"/>
            <a:ext cx="8672285" cy="699595"/>
          </a:xfrm>
        </p:spPr>
        <p:txBody>
          <a:bodyPr/>
          <a:lstStyle/>
          <a:p>
            <a:r>
              <a:rPr lang="zh-CN" altLang="en-US"/>
              <a:t>系统后台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9AB129-3072-4370-94BA-A029FD7B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2572E47-1675-4348-841F-EBD68BF03272}"/>
              </a:ext>
            </a:extLst>
          </p:cNvPr>
          <p:cNvSpPr txBox="1"/>
          <p:nvPr/>
        </p:nvSpPr>
        <p:spPr>
          <a:xfrm>
            <a:off x="717974" y="1003528"/>
            <a:ext cx="9281159" cy="906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/>
              <a:t>管理员用户与普通用户的区别在是否有系统设定权限，管理员账户登录后系统后台可以进行系统设定，普通用户登录之后后台无该功能。以下皆以管理员账号为例。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r>
              <a:rPr lang="zh-CN" altLang="en-US" sz="1400" dirty="0"/>
              <a:t>登录系统后根据权限可以选择不同的仓库行后台资源管理。登录之后可点击右侧密码修改按钮进行密码修改</a:t>
            </a:r>
            <a:endParaRPr lang="zh-CN" altLang="en-US" dirty="0"/>
          </a:p>
        </p:txBody>
      </p:sp>
      <p:pic>
        <p:nvPicPr>
          <p:cNvPr id="23" name="图片 22" descr="图片包含 文本&#10;&#10;描述已自动生成">
            <a:extLst>
              <a:ext uri="{FF2B5EF4-FFF2-40B4-BE49-F238E27FC236}">
                <a16:creationId xmlns:a16="http://schemas.microsoft.com/office/drawing/2014/main" id="{A1ED0CD3-F057-4E08-A4C1-07388F5E39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2" t="-8194" r="938" b="14028"/>
          <a:stretch/>
        </p:blipFill>
        <p:spPr>
          <a:xfrm>
            <a:off x="877303" y="3180111"/>
            <a:ext cx="5151315" cy="2937419"/>
          </a:xfrm>
          <a:prstGeom prst="rect">
            <a:avLst/>
          </a:prstGeom>
        </p:spPr>
      </p:pic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22F0B56E-135B-4A37-BC9F-7B780CD684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7" t="19743" r="35754" b="10814"/>
          <a:stretch/>
        </p:blipFill>
        <p:spPr>
          <a:xfrm>
            <a:off x="6290782" y="3429000"/>
            <a:ext cx="3544751" cy="26885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A8377C-5411-4A7E-8CAE-252089FDB3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75"/>
          <a:stretch/>
        </p:blipFill>
        <p:spPr>
          <a:xfrm>
            <a:off x="881573" y="2262877"/>
            <a:ext cx="8953960" cy="8355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602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CAD9F-EF20-4136-8FF3-DC5053E4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试剂仓库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60B75A-FECC-48AC-B741-48675769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40CA394D-14DC-459E-B4F3-7AF80A993989}"/>
              </a:ext>
            </a:extLst>
          </p:cNvPr>
          <p:cNvSpPr/>
          <p:nvPr/>
        </p:nvSpPr>
        <p:spPr>
          <a:xfrm>
            <a:off x="2137834" y="3119967"/>
            <a:ext cx="736600" cy="30903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7C48665-E66A-4075-A9A9-F0617ABC6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17" y="1167168"/>
            <a:ext cx="1571335" cy="49610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CD8D192-6F01-40E4-A989-F5CBDAB06F2B}"/>
              </a:ext>
            </a:extLst>
          </p:cNvPr>
          <p:cNvSpPr txBox="1"/>
          <p:nvPr/>
        </p:nvSpPr>
        <p:spPr>
          <a:xfrm>
            <a:off x="1350803" y="3027672"/>
            <a:ext cx="952901" cy="401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>
                <a:latin typeface="+mn-ea"/>
              </a:rPr>
              <a:t>功能</a:t>
            </a:r>
          </a:p>
        </p:txBody>
      </p:sp>
      <p:pic>
        <p:nvPicPr>
          <p:cNvPr id="6" name="图片 5" descr="屏幕上写着字&#10;&#10;描述已自动生成">
            <a:extLst>
              <a:ext uri="{FF2B5EF4-FFF2-40B4-BE49-F238E27FC236}">
                <a16:creationId xmlns:a16="http://schemas.microsoft.com/office/drawing/2014/main" id="{10CCF712-64E4-479E-86B9-B09FDDC0D6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380" y="1167168"/>
            <a:ext cx="1365302" cy="5021876"/>
          </a:xfrm>
          <a:prstGeom prst="rect">
            <a:avLst/>
          </a:prstGeom>
        </p:spPr>
      </p:pic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EDE12B27-9795-4EE2-BCA8-C41B0B3E0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735" y="1097150"/>
            <a:ext cx="2299412" cy="503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8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E38F4573-9499-4372-9AE5-3D7DABC6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试剂仓库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0C6960-0172-4DED-979E-FC2F0D5A6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5B7241-9170-436B-9CF9-65C4E5F09DC2}"/>
              </a:ext>
            </a:extLst>
          </p:cNvPr>
          <p:cNvSpPr txBox="1"/>
          <p:nvPr/>
        </p:nvSpPr>
        <p:spPr>
          <a:xfrm>
            <a:off x="558801" y="1066801"/>
            <a:ext cx="3107266" cy="442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首页内容</a:t>
            </a:r>
            <a:endParaRPr lang="en-US" altLang="zh-CN" dirty="0"/>
          </a:p>
          <a:p>
            <a:pPr>
              <a:lnSpc>
                <a:spcPct val="130000"/>
              </a:lnSpc>
            </a:pP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zh-CN" altLang="en-US" sz="1600" dirty="0"/>
              <a:t>专管试剂 ：</a:t>
            </a:r>
            <a:r>
              <a:rPr lang="zh-CN" altLang="en-US" sz="1400" dirty="0"/>
              <a:t>今日领用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r>
              <a:rPr lang="en-US" altLang="zh-CN" sz="1400" dirty="0"/>
              <a:t>                          </a:t>
            </a:r>
            <a:r>
              <a:rPr lang="zh-CN" altLang="en-US" sz="1400" dirty="0"/>
              <a:t>今日归还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r>
              <a:rPr lang="zh-CN" altLang="en-US" sz="1400" dirty="0"/>
              <a:t>                          今日入库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r>
              <a:rPr lang="zh-CN" altLang="en-US" sz="1400" dirty="0"/>
              <a:t>                          今日回收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r>
              <a:rPr lang="zh-CN" altLang="en-US" sz="1400" dirty="0"/>
              <a:t>                          库存预警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r>
              <a:rPr lang="zh-CN" altLang="en-US" sz="1400" dirty="0"/>
              <a:t>                          过期试剂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r>
              <a:rPr lang="en-US" altLang="zh-CN" sz="1400" dirty="0"/>
              <a:t>                          </a:t>
            </a:r>
            <a:r>
              <a:rPr lang="zh-CN" altLang="en-US" sz="1400" dirty="0"/>
              <a:t>最新出入库履历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r>
              <a:rPr lang="zh-CN" altLang="en-US" sz="1600" dirty="0"/>
              <a:t>普通试剂：</a:t>
            </a:r>
            <a:r>
              <a:rPr lang="zh-CN" altLang="en-US" sz="1400" dirty="0"/>
              <a:t>今日领用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r>
              <a:rPr lang="zh-CN" altLang="en-US" sz="1400" dirty="0"/>
              <a:t>                         今日入库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r>
              <a:rPr lang="zh-CN" altLang="en-US" sz="1400" dirty="0"/>
              <a:t>                         库存预警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r>
              <a:rPr lang="en-US" altLang="zh-CN" sz="1400" dirty="0"/>
              <a:t>                         </a:t>
            </a:r>
            <a:r>
              <a:rPr lang="zh-CN" altLang="en-US" sz="1400" dirty="0"/>
              <a:t>最新出入库履历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endParaRPr lang="en-US" altLang="zh-CN" sz="2000" dirty="0"/>
          </a:p>
        </p:txBody>
      </p:sp>
      <p:pic>
        <p:nvPicPr>
          <p:cNvPr id="9" name="图片 8" descr="电脑屏幕的照片&#10;&#10;描述已自动生成">
            <a:extLst>
              <a:ext uri="{FF2B5EF4-FFF2-40B4-BE49-F238E27FC236}">
                <a16:creationId xmlns:a16="http://schemas.microsoft.com/office/drawing/2014/main" id="{86D12964-D28D-4CDB-86E5-5C7F9AA154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" r="15139" b="7430"/>
          <a:stretch/>
        </p:blipFill>
        <p:spPr>
          <a:xfrm>
            <a:off x="3695700" y="1257301"/>
            <a:ext cx="6896100" cy="388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31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01F3CDC-7CAF-4B6A-A124-FB9BE234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试剂仓库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0FB8657-35EA-4B33-A1E3-CDB78877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45E26E-D86A-474E-B008-E0F162F3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B4E0DC-B700-46A2-BE61-576358AFD673}"/>
              </a:ext>
            </a:extLst>
          </p:cNvPr>
          <p:cNvSpPr txBox="1"/>
          <p:nvPr/>
        </p:nvSpPr>
        <p:spPr>
          <a:xfrm>
            <a:off x="558801" y="1066801"/>
            <a:ext cx="3107266" cy="527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统计分析</a:t>
            </a:r>
            <a:endParaRPr lang="en-US" altLang="zh-CN" dirty="0"/>
          </a:p>
        </p:txBody>
      </p:sp>
      <p:pic>
        <p:nvPicPr>
          <p:cNvPr id="8" name="图片 7" descr="电脑屏幕的照片&#10;&#10;描述已自动生成">
            <a:extLst>
              <a:ext uri="{FF2B5EF4-FFF2-40B4-BE49-F238E27FC236}">
                <a16:creationId xmlns:a16="http://schemas.microsoft.com/office/drawing/2014/main" id="{690A6BAC-0FF2-4380-9CBD-44DCF89FE1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" r="11493" b="12639"/>
          <a:stretch/>
        </p:blipFill>
        <p:spPr>
          <a:xfrm>
            <a:off x="1042610" y="2393771"/>
            <a:ext cx="7704666" cy="396257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9F8E390-8462-4B92-8F2A-FF3AB9AA457A}"/>
              </a:ext>
            </a:extLst>
          </p:cNvPr>
          <p:cNvSpPr txBox="1"/>
          <p:nvPr/>
        </p:nvSpPr>
        <p:spPr>
          <a:xfrm>
            <a:off x="558801" y="1642534"/>
            <a:ext cx="9791699" cy="612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用户可以根据所选时间（可选使劲按为今天，昨天，最近</a:t>
            </a:r>
            <a:r>
              <a:rPr lang="en-US" altLang="zh-CN" sz="1400" dirty="0">
                <a:latin typeface="+mn-ea"/>
              </a:rPr>
              <a:t>7</a:t>
            </a:r>
            <a:r>
              <a:rPr lang="zh-CN" altLang="en-US" sz="1400" dirty="0">
                <a:latin typeface="+mn-ea"/>
              </a:rPr>
              <a:t>天，最近</a:t>
            </a:r>
            <a:r>
              <a:rPr lang="en-US" altLang="zh-CN" sz="1400" dirty="0">
                <a:latin typeface="+mn-ea"/>
              </a:rPr>
              <a:t>30</a:t>
            </a:r>
            <a:r>
              <a:rPr lang="zh-CN" altLang="en-US" sz="1400" dirty="0">
                <a:latin typeface="+mn-ea"/>
              </a:rPr>
              <a:t>天，或任意起止时间），试剂类型（专管或普通试剂），试剂安全类型（全部，易制毒，易制爆，剧毒品或其他）按照时</a:t>
            </a:r>
            <a:r>
              <a:rPr lang="en-US" altLang="zh-CN" sz="1400" dirty="0">
                <a:latin typeface="+mn-ea"/>
              </a:rPr>
              <a:t>/</a:t>
            </a:r>
            <a:r>
              <a:rPr lang="zh-CN" altLang="en-US" sz="1400" dirty="0">
                <a:latin typeface="+mn-ea"/>
              </a:rPr>
              <a:t>日</a:t>
            </a:r>
            <a:r>
              <a:rPr lang="en-US" altLang="zh-CN" sz="1400" dirty="0">
                <a:latin typeface="+mn-ea"/>
              </a:rPr>
              <a:t>/</a:t>
            </a:r>
            <a:r>
              <a:rPr lang="zh-CN" altLang="en-US" sz="1400" dirty="0">
                <a:latin typeface="+mn-ea"/>
              </a:rPr>
              <a:t>周</a:t>
            </a:r>
            <a:r>
              <a:rPr lang="en-US" altLang="zh-CN" sz="1400" dirty="0">
                <a:latin typeface="+mn-ea"/>
              </a:rPr>
              <a:t>/</a:t>
            </a:r>
            <a:r>
              <a:rPr lang="zh-CN" altLang="en-US" sz="1400" dirty="0">
                <a:latin typeface="+mn-ea"/>
              </a:rPr>
              <a:t>月进行试剂出入库及领用信息查看</a:t>
            </a:r>
          </a:p>
        </p:txBody>
      </p:sp>
    </p:spTree>
    <p:extLst>
      <p:ext uri="{BB962C8B-B14F-4D97-AF65-F5344CB8AC3E}">
        <p14:creationId xmlns:p14="http://schemas.microsoft.com/office/powerpoint/2010/main" val="66235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1B7FF53-8F69-4813-9A37-852EFD3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系统后台</a:t>
            </a:r>
            <a:r>
              <a:rPr lang="en-US" altLang="zh-CN" dirty="0"/>
              <a:t>-</a:t>
            </a:r>
            <a:r>
              <a:rPr lang="zh-CN" altLang="en-US" dirty="0"/>
              <a:t>试剂仓库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97858F-607B-4196-A502-2163F3411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919B41-154B-441E-BB71-65BD9BDA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CC2982-0CC5-47B3-97C3-15E1E963D96E}"/>
              </a:ext>
            </a:extLst>
          </p:cNvPr>
          <p:cNvSpPr txBox="1"/>
          <p:nvPr/>
        </p:nvSpPr>
        <p:spPr>
          <a:xfrm>
            <a:off x="558801" y="1066801"/>
            <a:ext cx="3107266" cy="53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专管试剂入库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604674-AEA4-40D9-AF00-0D4A79E99EC7}"/>
              </a:ext>
            </a:extLst>
          </p:cNvPr>
          <p:cNvSpPr txBox="1"/>
          <p:nvPr/>
        </p:nvSpPr>
        <p:spPr>
          <a:xfrm>
            <a:off x="728134" y="1600473"/>
            <a:ext cx="9791699" cy="313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这里的试剂入库指的是系统中已有信息的试剂入库，并非该相同试剂的首次入库，入库时可输入条形码，试剂编号，</a:t>
            </a:r>
            <a:r>
              <a:rPr lang="en-US" altLang="zh-CN" sz="1400" dirty="0" err="1">
                <a:latin typeface="+mn-ea"/>
              </a:rPr>
              <a:t>cas</a:t>
            </a:r>
            <a:r>
              <a:rPr lang="zh-CN" altLang="en-US" sz="1400" dirty="0">
                <a:latin typeface="+mn-ea"/>
              </a:rPr>
              <a:t>号，试剂名称，批次号，供应商，存放仓库（仓库为库位管理中已有仓库）或状态中的一个或者多个进行检索。选择信息对应的</a:t>
            </a:r>
            <a:r>
              <a:rPr lang="en-US" altLang="zh-CN" sz="1400" dirty="0">
                <a:latin typeface="+mn-ea"/>
              </a:rPr>
              <a:t>ID</a:t>
            </a:r>
            <a:r>
              <a:rPr lang="zh-CN" altLang="en-US" sz="1400" dirty="0">
                <a:latin typeface="+mn-ea"/>
              </a:rPr>
              <a:t>进行绑定。若是从未录入信息的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新试剂需先进行试剂信息完善。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固定选择项：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状态：待入库，在库，离库，已用完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可编辑选择项：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存放仓库</a:t>
            </a:r>
            <a:r>
              <a:rPr lang="en-US" altLang="zh-CN" sz="1400" dirty="0">
                <a:latin typeface="+mn-ea"/>
              </a:rPr>
              <a:t>:</a:t>
            </a:r>
            <a:r>
              <a:rPr lang="zh-CN" altLang="en-US" sz="1400" dirty="0">
                <a:latin typeface="+mn-ea"/>
              </a:rPr>
              <a:t>在仓库管理中编辑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+mn-ea"/>
            </a:endParaRPr>
          </a:p>
        </p:txBody>
      </p:sp>
      <p:pic>
        <p:nvPicPr>
          <p:cNvPr id="7" name="图片 6" descr="电脑屏幕的照片&#10;&#10;描述已自动生成">
            <a:extLst>
              <a:ext uri="{FF2B5EF4-FFF2-40B4-BE49-F238E27FC236}">
                <a16:creationId xmlns:a16="http://schemas.microsoft.com/office/drawing/2014/main" id="{B0646E7E-D5E5-4358-A4B2-1D67B9BCCC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85"/>
          <a:stretch/>
        </p:blipFill>
        <p:spPr>
          <a:xfrm>
            <a:off x="3715579" y="2261153"/>
            <a:ext cx="7837124" cy="439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963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#37862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ASMASTERBACKGROUND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heme/theme1.xml><?xml version="1.0" encoding="utf-8"?>
<a:theme xmlns:a="http://schemas.openxmlformats.org/drawingml/2006/main" name="A000120140530A99PPBG">
  <a:themeElements>
    <a:clrScheme name="自定义 821">
      <a:dk1>
        <a:srgbClr val="2F2F2F"/>
      </a:dk1>
      <a:lt1>
        <a:srgbClr val="FFFFFF"/>
      </a:lt1>
      <a:dk2>
        <a:srgbClr val="FFFFFF"/>
      </a:dk2>
      <a:lt2>
        <a:srgbClr val="5F5F5F"/>
      </a:lt2>
      <a:accent1>
        <a:srgbClr val="4899A3"/>
      </a:accent1>
      <a:accent2>
        <a:srgbClr val="456770"/>
      </a:accent2>
      <a:accent3>
        <a:srgbClr val="8BA3C2"/>
      </a:accent3>
      <a:accent4>
        <a:srgbClr val="75ABAC"/>
      </a:accent4>
      <a:accent5>
        <a:srgbClr val="FCB4AC"/>
      </a:accent5>
      <a:accent6>
        <a:srgbClr val="85022A"/>
      </a:accent6>
      <a:hlink>
        <a:srgbClr val="456770"/>
      </a:hlink>
      <a:folHlink>
        <a:srgbClr val="AFB2B4"/>
      </a:folHlink>
    </a:clrScheme>
    <a:fontScheme name="自定义 100">
      <a:majorFont>
        <a:latin typeface="Arial Narrow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2048</Words>
  <Application>Microsoft Office PowerPoint</Application>
  <PresentationFormat>宽屏</PresentationFormat>
  <Paragraphs>223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等线</vt:lpstr>
      <vt:lpstr>等线 Light</vt:lpstr>
      <vt:lpstr>微软雅黑</vt:lpstr>
      <vt:lpstr>幼圆</vt:lpstr>
      <vt:lpstr>Arial</vt:lpstr>
      <vt:lpstr>Arial Narrow</vt:lpstr>
      <vt:lpstr>Calibri</vt:lpstr>
      <vt:lpstr>Impact</vt:lpstr>
      <vt:lpstr>Wingdings</vt:lpstr>
      <vt:lpstr>Wingdings 2</vt:lpstr>
      <vt:lpstr>A000120140530A99PPBG</vt:lpstr>
      <vt:lpstr>自定义设计方案</vt:lpstr>
      <vt:lpstr>PowerPoint 演示文稿</vt:lpstr>
      <vt:lpstr>PowerPoint 演示文稿</vt:lpstr>
      <vt:lpstr>系统登录界面</vt:lpstr>
      <vt:lpstr>系统后台</vt:lpstr>
      <vt:lpstr>系统后台</vt:lpstr>
      <vt:lpstr>系统后台-试剂仓库</vt:lpstr>
      <vt:lpstr>系统后台-试剂仓库</vt:lpstr>
      <vt:lpstr>系统后台-试剂仓库</vt:lpstr>
      <vt:lpstr>系统后台-试剂仓库</vt:lpstr>
      <vt:lpstr>系统后台-试剂仓库</vt:lpstr>
      <vt:lpstr>系统后台-试剂仓库</vt:lpstr>
      <vt:lpstr>系统后台-试剂仓库</vt:lpstr>
      <vt:lpstr>系统后台-试剂仓库</vt:lpstr>
      <vt:lpstr>系统后台-试剂仓库</vt:lpstr>
      <vt:lpstr>系统后台-试剂仓库</vt:lpstr>
      <vt:lpstr>系统后台-试剂仓库</vt:lpstr>
      <vt:lpstr>系统后台-试剂仓库</vt:lpstr>
      <vt:lpstr>系统后台-试剂仓库</vt:lpstr>
      <vt:lpstr>系统后台-试剂仓库</vt:lpstr>
      <vt:lpstr>系统后台-试剂仓库</vt:lpstr>
      <vt:lpstr>系统后台-试剂仓库</vt:lpstr>
      <vt:lpstr>系统后台-试剂仓库</vt:lpstr>
      <vt:lpstr>系统后台-试剂仓库</vt:lpstr>
      <vt:lpstr>系统后台-试剂仓库</vt:lpstr>
      <vt:lpstr>系统后台-试剂仓库</vt:lpstr>
      <vt:lpstr>系统后台-试剂仓库</vt:lpstr>
      <vt:lpstr>系统后台-试剂仓库</vt:lpstr>
      <vt:lpstr>系统后台-安全卡管理</vt:lpstr>
      <vt:lpstr>系统后台-耗材仓库</vt:lpstr>
      <vt:lpstr>系统后台-办公用品仓库</vt:lpstr>
      <vt:lpstr>系统前台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乐</dc:creator>
  <cp:lastModifiedBy>李 乐</cp:lastModifiedBy>
  <cp:revision>3</cp:revision>
  <dcterms:created xsi:type="dcterms:W3CDTF">2021-12-10T01:59:05Z</dcterms:created>
  <dcterms:modified xsi:type="dcterms:W3CDTF">2021-12-10T07:47:17Z</dcterms:modified>
</cp:coreProperties>
</file>